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23"/>
  </p:notesMasterIdLst>
  <p:handoutMasterIdLst>
    <p:handoutMasterId r:id="rId24"/>
  </p:handoutMasterIdLst>
  <p:sldIdLst>
    <p:sldId id="299" r:id="rId2"/>
    <p:sldId id="300" r:id="rId3"/>
    <p:sldId id="259" r:id="rId4"/>
    <p:sldId id="260" r:id="rId5"/>
    <p:sldId id="261" r:id="rId6"/>
    <p:sldId id="262" r:id="rId7"/>
    <p:sldId id="263" r:id="rId8"/>
    <p:sldId id="264" r:id="rId9"/>
    <p:sldId id="302" r:id="rId10"/>
    <p:sldId id="265" r:id="rId11"/>
    <p:sldId id="324" r:id="rId12"/>
    <p:sldId id="303" r:id="rId13"/>
    <p:sldId id="270" r:id="rId14"/>
    <p:sldId id="325" r:id="rId15"/>
    <p:sldId id="272" r:id="rId16"/>
    <p:sldId id="322" r:id="rId17"/>
    <p:sldId id="304" r:id="rId18"/>
    <p:sldId id="274" r:id="rId19"/>
    <p:sldId id="275" r:id="rId20"/>
    <p:sldId id="276" r:id="rId21"/>
    <p:sldId id="32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z Napolitano" initials="" lastIdx="14" clrIdx="0"/>
  <p:cmAuthor id="1" name="Skaalrud, Andra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1F22"/>
    <a:srgbClr val="B1BA77"/>
    <a:srgbClr val="004B2C"/>
    <a:srgbClr val="0B74D2"/>
    <a:srgbClr val="97BCD9"/>
    <a:srgbClr val="CEF2F2"/>
    <a:srgbClr val="CDD9A3"/>
    <a:srgbClr val="DEE3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42"/>
    <p:restoredTop sz="77246" autoAdjust="0"/>
  </p:normalViewPr>
  <p:slideViewPr>
    <p:cSldViewPr>
      <p:cViewPr varScale="1">
        <p:scale>
          <a:sx n="61" d="100"/>
          <a:sy n="61" d="100"/>
        </p:scale>
        <p:origin x="146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Feeny" userId="efddad9a-0a5a-4337-b042-26bbcd81b64b" providerId="ADAL" clId="{42268CA9-FE77-524D-9BA6-1CEA41276FC7}"/>
    <pc:docChg chg="modSld">
      <pc:chgData name="Simon Feeny" userId="efddad9a-0a5a-4337-b042-26bbcd81b64b" providerId="ADAL" clId="{42268CA9-FE77-524D-9BA6-1CEA41276FC7}" dt="2026-04-15T06:04:16.656" v="1" actId="20577"/>
      <pc:docMkLst>
        <pc:docMk/>
      </pc:docMkLst>
      <pc:sldChg chg="modNotesTx">
        <pc:chgData name="Simon Feeny" userId="efddad9a-0a5a-4337-b042-26bbcd81b64b" providerId="ADAL" clId="{42268CA9-FE77-524D-9BA6-1CEA41276FC7}" dt="2026-04-15T06:04:04.160" v="0" actId="20577"/>
        <pc:sldMkLst>
          <pc:docMk/>
          <pc:sldMk cId="3318212862" sldId="324"/>
        </pc:sldMkLst>
      </pc:sldChg>
      <pc:sldChg chg="modNotesTx">
        <pc:chgData name="Simon Feeny" userId="efddad9a-0a5a-4337-b042-26bbcd81b64b" providerId="ADAL" clId="{42268CA9-FE77-524D-9BA6-1CEA41276FC7}" dt="2026-04-15T06:04:16.656" v="1" actId="20577"/>
        <pc:sldMkLst>
          <pc:docMk/>
          <pc:sldMk cId="4024471003" sldId="32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04153-27E5-9540-AB42-426905367416}" type="datetimeFigureOut">
              <a:rPr lang="en-US" smtClean="0"/>
              <a:t>4/15/26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A30D3-16FA-DD42-80B4-266AB0A5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6719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0888A2FA-1C01-DE43-907F-960EFBD08965}" type="datetime1">
              <a:rPr lang="en-US"/>
              <a:pPr>
                <a:defRPr/>
              </a:pPr>
              <a:t>4/15/26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E578A19C-4211-0C4A-BD83-76E74A0A79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4602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pitchFamily="-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A61E6FFC-A69F-DF4E-A7E8-BDE4D2C164EE}" type="slidenum">
              <a:rPr lang="en-AU" sz="1200">
                <a:solidFill>
                  <a:schemeClr val="tx1"/>
                </a:solidFill>
              </a:rPr>
              <a:pPr/>
              <a:t>1</a:t>
            </a:fld>
            <a:endParaRPr lang="en-AU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78A19C-4211-0C4A-BD83-76E74A0A794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46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78A19C-4211-0C4A-BD83-76E74A0A794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92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B162D-17D4-0D09-C6B5-2E96766CA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1D84F24-88EC-2613-C0DC-B239B711C2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F2A2015D-282F-B686-35C1-52BB170F27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471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4123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78A19C-4211-0C4A-BD83-76E74A0A794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288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466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973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573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671A4-80CF-2940-B89C-6CAF7ED8E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1" y="1122363"/>
            <a:ext cx="5588276" cy="2387600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19C5A0-43E3-444C-B7C9-F9A951DCF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1" y="3602038"/>
            <a:ext cx="5588276" cy="1655762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1BD1E-0E6D-3542-96D9-F6CBA2BFD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D1CD9-8D15-DB4A-A9E6-19A9C049C44A}" type="datetime5">
              <a:rPr lang="en-AU" smtClean="0"/>
              <a:t>15-Apr-26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56C7E-1798-4349-B853-16FE16394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72A9C-A443-7A49-8158-E9CC01AE9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1555474" cy="365125"/>
          </a:xfrm>
        </p:spPr>
        <p:txBody>
          <a:bodyPr/>
          <a:lstStyle/>
          <a:p>
            <a:fld id="{FAF7E707-3FFC-0D40-A102-B55B387770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L-Shape 9">
            <a:extLst>
              <a:ext uri="{FF2B5EF4-FFF2-40B4-BE49-F238E27FC236}">
                <a16:creationId xmlns:a16="http://schemas.microsoft.com/office/drawing/2014/main" id="{D3681041-4DD0-764B-B6AC-E3BAC7D92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7906456" y="5620456"/>
            <a:ext cx="1414336" cy="1060752"/>
          </a:xfrm>
          <a:prstGeom prst="corner">
            <a:avLst/>
          </a:prstGeom>
          <a:solidFill>
            <a:srgbClr val="E6002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8" name="Picture 7" descr="RMIT logo">
            <a:extLst>
              <a:ext uri="{FF2B5EF4-FFF2-40B4-BE49-F238E27FC236}">
                <a16:creationId xmlns:a16="http://schemas.microsoft.com/office/drawing/2014/main" id="{B37ABAB9-EE5C-3744-8360-45E8352D27D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170" y="6346295"/>
            <a:ext cx="471303" cy="28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90017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B975454-7AA2-3B4C-9B31-42AF04FC2E5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671A4-80CF-2940-B89C-6CAF7ED8E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1" y="1122363"/>
            <a:ext cx="5588276" cy="2387600"/>
          </a:xfrm>
        </p:spPr>
        <p:txBody>
          <a:bodyPr anchor="b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19C5A0-43E3-444C-B7C9-F9A951DCF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1" y="3602038"/>
            <a:ext cx="5588276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1BD1E-0E6D-3542-96D9-F6CBA2BFDF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824" y="6356351"/>
            <a:ext cx="2057400" cy="365125"/>
          </a:xfrm>
        </p:spPr>
        <p:txBody>
          <a:bodyPr/>
          <a:lstStyle/>
          <a:p>
            <a:fld id="{C68A2587-59EA-A440-B9BD-27C76998D3AA}" type="datetime5">
              <a:rPr lang="en-AU" smtClean="0"/>
              <a:t>15-Apr-26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56C7E-1798-4349-B853-16FE16394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30826" y="6356351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 descr="RMIT logo">
            <a:extLst>
              <a:ext uri="{FF2B5EF4-FFF2-40B4-BE49-F238E27FC236}">
                <a16:creationId xmlns:a16="http://schemas.microsoft.com/office/drawing/2014/main" id="{B37ABAB9-EE5C-3744-8360-45E8352D27D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037" y="6023113"/>
            <a:ext cx="1094462" cy="653912"/>
          </a:xfrm>
          <a:prstGeom prst="rect">
            <a:avLst/>
          </a:prstGeom>
        </p:spPr>
      </p:pic>
      <p:sp>
        <p:nvSpPr>
          <p:cNvPr id="7" name="L-Shape 9">
            <a:extLst>
              <a:ext uri="{FF2B5EF4-FFF2-40B4-BE49-F238E27FC236}">
                <a16:creationId xmlns:a16="http://schemas.microsoft.com/office/drawing/2014/main" id="{D3681041-4DD0-764B-B6AC-E3BAC7D92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083248" y="0"/>
            <a:ext cx="1060752" cy="1414336"/>
          </a:xfrm>
          <a:prstGeom prst="corner">
            <a:avLst/>
          </a:prstGeom>
          <a:solidFill>
            <a:srgbClr val="E6002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2" name="Pie 10">
            <a:extLst>
              <a:ext uri="{FF2B5EF4-FFF2-40B4-BE49-F238E27FC236}">
                <a16:creationId xmlns:a16="http://schemas.microsoft.com/office/drawing/2014/main" id="{51F9631A-896A-D548-B6EF-9295DC0E9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-140295" y="5885871"/>
            <a:ext cx="1122363" cy="841772"/>
          </a:xfrm>
          <a:custGeom>
            <a:avLst/>
            <a:gdLst>
              <a:gd name="connsiteX0" fmla="*/ 2792896 w 2792896"/>
              <a:gd name="connsiteY0" fmla="*/ 1396448 h 2792896"/>
              <a:gd name="connsiteX1" fmla="*/ 1396448 w 2792896"/>
              <a:gd name="connsiteY1" fmla="*/ 2792896 h 2792896"/>
              <a:gd name="connsiteX2" fmla="*/ 0 w 2792896"/>
              <a:gd name="connsiteY2" fmla="*/ 1396448 h 2792896"/>
              <a:gd name="connsiteX3" fmla="*/ 1396448 w 2792896"/>
              <a:gd name="connsiteY3" fmla="*/ 0 h 2792896"/>
              <a:gd name="connsiteX4" fmla="*/ 1396448 w 2792896"/>
              <a:gd name="connsiteY4" fmla="*/ 1396448 h 2792896"/>
              <a:gd name="connsiteX5" fmla="*/ 2792896 w 2792896"/>
              <a:gd name="connsiteY5" fmla="*/ 1396448 h 2792896"/>
              <a:gd name="connsiteX0" fmla="*/ 1396448 w 1396448"/>
              <a:gd name="connsiteY0" fmla="*/ 1396448 h 2792896"/>
              <a:gd name="connsiteX1" fmla="*/ 1396448 w 1396448"/>
              <a:gd name="connsiteY1" fmla="*/ 2792896 h 2792896"/>
              <a:gd name="connsiteX2" fmla="*/ 0 w 1396448"/>
              <a:gd name="connsiteY2" fmla="*/ 1396448 h 2792896"/>
              <a:gd name="connsiteX3" fmla="*/ 1396448 w 1396448"/>
              <a:gd name="connsiteY3" fmla="*/ 0 h 2792896"/>
              <a:gd name="connsiteX4" fmla="*/ 1396448 w 1396448"/>
              <a:gd name="connsiteY4" fmla="*/ 1396448 h 2792896"/>
              <a:gd name="connsiteX0" fmla="*/ 1396448 w 1396448"/>
              <a:gd name="connsiteY0" fmla="*/ 1396448 h 1396448"/>
              <a:gd name="connsiteX1" fmla="*/ 0 w 1396448"/>
              <a:gd name="connsiteY1" fmla="*/ 1396448 h 1396448"/>
              <a:gd name="connsiteX2" fmla="*/ 1396448 w 1396448"/>
              <a:gd name="connsiteY2" fmla="*/ 0 h 1396448"/>
              <a:gd name="connsiteX3" fmla="*/ 1396448 w 1396448"/>
              <a:gd name="connsiteY3" fmla="*/ 1396448 h 1396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6448" h="1396448">
                <a:moveTo>
                  <a:pt x="1396448" y="1396448"/>
                </a:moveTo>
                <a:lnTo>
                  <a:pt x="0" y="1396448"/>
                </a:lnTo>
                <a:cubicBezTo>
                  <a:pt x="0" y="625211"/>
                  <a:pt x="625211" y="0"/>
                  <a:pt x="1396448" y="0"/>
                </a:cubicBezTo>
                <a:lnTo>
                  <a:pt x="1396448" y="1396448"/>
                </a:lnTo>
                <a:close/>
              </a:path>
            </a:pathLst>
          </a:custGeom>
          <a:solidFill>
            <a:srgbClr val="00A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20895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7FB8D-7EA9-464C-AC0F-FFE460059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76C76-4CCC-1140-BF4E-F673D6B79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F67B1-CDC7-7848-9D72-22D2FAA73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D595F-0EC7-F843-A9AA-D4635B63E7A4}" type="datetime5">
              <a:rPr lang="en-AU" smtClean="0"/>
              <a:t>15-Apr-26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676F0-96F9-6A4B-AED4-1CD5C9260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43397-8EE3-C34F-BBDE-1F8EAF370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E707-3FFC-0D40-A102-B55B387770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L-Shape 10">
            <a:extLst>
              <a:ext uri="{FF2B5EF4-FFF2-40B4-BE49-F238E27FC236}">
                <a16:creationId xmlns:a16="http://schemas.microsoft.com/office/drawing/2014/main" id="{9A4BBB7D-E55B-A648-BC76-461A64D49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536780" y="414"/>
            <a:ext cx="606908" cy="809211"/>
          </a:xfrm>
          <a:prstGeom prst="corner">
            <a:avLst/>
          </a:prstGeom>
          <a:solidFill>
            <a:srgbClr val="00AA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329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8E78B-C323-B940-8108-23D637843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FB75FD-E1D5-0049-A785-C703E52F8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E17D3-C200-C14A-973F-FFD4667BF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D81F4-B931-5A4A-A6DC-41983DCD9C07}" type="datetime5">
              <a:rPr lang="en-AU" smtClean="0"/>
              <a:t>15-Apr-26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CCFF3-1FE6-3242-A007-A5B61A510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0A2E5-C30A-504D-9578-F3CACCE38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E707-3FFC-0D40-A102-B55B387770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L-Shape 10">
            <a:extLst>
              <a:ext uri="{FF2B5EF4-FFF2-40B4-BE49-F238E27FC236}">
                <a16:creationId xmlns:a16="http://schemas.microsoft.com/office/drawing/2014/main" id="{46AE3F8F-EFD7-C44D-8092-292365AE2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445776" y="1"/>
            <a:ext cx="698224" cy="930965"/>
          </a:xfrm>
          <a:prstGeom prst="corner">
            <a:avLst/>
          </a:prstGeom>
          <a:solidFill>
            <a:srgbClr val="00AA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46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24868-72CE-8949-99E9-041AC9ECB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9964F-7A09-AD43-BAB3-E052AA85C9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7AB567-3038-3F48-B0AB-9A983A897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C3664-7222-6B4F-8767-A02F2A171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C967-1677-1A4D-A352-FE04567B4978}" type="datetime5">
              <a:rPr lang="en-AU" smtClean="0"/>
              <a:t>15-Apr-26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A18B2F-EFA4-DB4B-BFC8-772421344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7B094C-3326-4B43-85F4-917C3C5D4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E707-3FFC-0D40-A102-B55B38777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62937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 Column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FA035-768E-F242-9D35-7489AF508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43BC7-E3D2-7E4F-A4C9-A37853754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4531AD-9841-484D-A087-6EAD3DBA3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C96F80-89F3-8F4B-9A30-AEC603C104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54E708-B4A6-4541-A35B-16F0F43C78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04E7C1-5722-644E-B34E-F412A6462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C998-ECE9-D343-91D7-DAB185C2CB39}" type="datetime5">
              <a:rPr lang="en-AU" smtClean="0"/>
              <a:t>15-Apr-26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33351E-36BE-AD4E-B4A3-E952516D4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2F1192-F0D5-214C-B235-26A7D4815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E707-3FFC-0D40-A102-B55B38777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48311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58325-B613-3E4D-B161-5C7D5ABBE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37A695-53DD-4C47-BD91-6D72F5F9F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5068C-4012-8849-9542-970FE9F41E86}" type="datetime5">
              <a:rPr lang="en-AU" smtClean="0"/>
              <a:t>15-Apr-26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5DC692-D9F2-2149-A911-47C3B9C7A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3F6495-2291-A140-B978-ADFFF20B3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E707-3FFC-0D40-A102-B55B38777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436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7E6256-7831-7640-897F-1612F96F6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05AFC-8631-F74D-A3A2-6522E1653F52}" type="datetime5">
              <a:rPr lang="en-AU" smtClean="0"/>
              <a:t>15-Apr-26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BCD5DD-BC17-0B43-8376-31C76B49F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BE75B-FFD4-7145-B099-405F55259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E707-3FFC-0D40-A102-B55B3877702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e 10">
            <a:extLst>
              <a:ext uri="{FF2B5EF4-FFF2-40B4-BE49-F238E27FC236}">
                <a16:creationId xmlns:a16="http://schemas.microsoft.com/office/drawing/2014/main" id="{0881C88A-39D3-8B4B-9E58-DF767735D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12476" y="1311193"/>
            <a:ext cx="1431524" cy="3817398"/>
          </a:xfrm>
          <a:custGeom>
            <a:avLst/>
            <a:gdLst>
              <a:gd name="connsiteX0" fmla="*/ 2792896 w 2792896"/>
              <a:gd name="connsiteY0" fmla="*/ 1396448 h 2792896"/>
              <a:gd name="connsiteX1" fmla="*/ 1396448 w 2792896"/>
              <a:gd name="connsiteY1" fmla="*/ 2792896 h 2792896"/>
              <a:gd name="connsiteX2" fmla="*/ 0 w 2792896"/>
              <a:gd name="connsiteY2" fmla="*/ 1396448 h 2792896"/>
              <a:gd name="connsiteX3" fmla="*/ 1396448 w 2792896"/>
              <a:gd name="connsiteY3" fmla="*/ 0 h 2792896"/>
              <a:gd name="connsiteX4" fmla="*/ 1396448 w 2792896"/>
              <a:gd name="connsiteY4" fmla="*/ 1396448 h 2792896"/>
              <a:gd name="connsiteX5" fmla="*/ 2792896 w 2792896"/>
              <a:gd name="connsiteY5" fmla="*/ 1396448 h 2792896"/>
              <a:gd name="connsiteX0" fmla="*/ 1396448 w 1396448"/>
              <a:gd name="connsiteY0" fmla="*/ 1396448 h 2792896"/>
              <a:gd name="connsiteX1" fmla="*/ 1396448 w 1396448"/>
              <a:gd name="connsiteY1" fmla="*/ 2792896 h 2792896"/>
              <a:gd name="connsiteX2" fmla="*/ 0 w 1396448"/>
              <a:gd name="connsiteY2" fmla="*/ 1396448 h 2792896"/>
              <a:gd name="connsiteX3" fmla="*/ 1396448 w 1396448"/>
              <a:gd name="connsiteY3" fmla="*/ 0 h 2792896"/>
              <a:gd name="connsiteX4" fmla="*/ 1396448 w 1396448"/>
              <a:gd name="connsiteY4" fmla="*/ 1396448 h 279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6448" h="2792896">
                <a:moveTo>
                  <a:pt x="1396448" y="1396448"/>
                </a:moveTo>
                <a:lnTo>
                  <a:pt x="1396448" y="2792896"/>
                </a:lnTo>
                <a:cubicBezTo>
                  <a:pt x="625211" y="2792896"/>
                  <a:pt x="0" y="2167685"/>
                  <a:pt x="0" y="1396448"/>
                </a:cubicBezTo>
                <a:cubicBezTo>
                  <a:pt x="0" y="625211"/>
                  <a:pt x="625211" y="0"/>
                  <a:pt x="1396448" y="0"/>
                </a:cubicBezTo>
                <a:lnTo>
                  <a:pt x="1396448" y="1396448"/>
                </a:lnTo>
                <a:close/>
              </a:path>
            </a:pathLst>
          </a:custGeom>
          <a:solidFill>
            <a:srgbClr val="00A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1A8FEC44-28A8-434A-B7E9-CDD543FF1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84" y="1311194"/>
            <a:ext cx="1640870" cy="3822535"/>
          </a:xfrm>
          <a:custGeom>
            <a:avLst/>
            <a:gdLst>
              <a:gd name="connsiteX0" fmla="*/ 0 w 2268245"/>
              <a:gd name="connsiteY0" fmla="*/ 0 h 3817399"/>
              <a:gd name="connsiteX1" fmla="*/ 798991 w 2268245"/>
              <a:gd name="connsiteY1" fmla="*/ 0 h 3817399"/>
              <a:gd name="connsiteX2" fmla="*/ 798991 w 2268245"/>
              <a:gd name="connsiteY2" fmla="*/ 417251 h 3817399"/>
              <a:gd name="connsiteX3" fmla="*/ 1637930 w 2268245"/>
              <a:gd name="connsiteY3" fmla="*/ 417251 h 3817399"/>
              <a:gd name="connsiteX4" fmla="*/ 1637930 w 2268245"/>
              <a:gd name="connsiteY4" fmla="*/ 1282824 h 3817399"/>
              <a:gd name="connsiteX5" fmla="*/ 2268245 w 2268245"/>
              <a:gd name="connsiteY5" fmla="*/ 1282824 h 3817399"/>
              <a:gd name="connsiteX6" fmla="*/ 2268245 w 2268245"/>
              <a:gd name="connsiteY6" fmla="*/ 2530136 h 3817399"/>
              <a:gd name="connsiteX7" fmla="*/ 1633492 w 2268245"/>
              <a:gd name="connsiteY7" fmla="*/ 2530136 h 3817399"/>
              <a:gd name="connsiteX8" fmla="*/ 1633492 w 2268245"/>
              <a:gd name="connsiteY8" fmla="*/ 3386832 h 3817399"/>
              <a:gd name="connsiteX9" fmla="*/ 785674 w 2268245"/>
              <a:gd name="connsiteY9" fmla="*/ 3386832 h 3817399"/>
              <a:gd name="connsiteX10" fmla="*/ 785674 w 2268245"/>
              <a:gd name="connsiteY10" fmla="*/ 3817399 h 3817399"/>
              <a:gd name="connsiteX11" fmla="*/ 39950 w 2268245"/>
              <a:gd name="connsiteY11" fmla="*/ 3817399 h 3817399"/>
              <a:gd name="connsiteX12" fmla="*/ 39950 w 2268245"/>
              <a:gd name="connsiteY12" fmla="*/ 0 h 3817399"/>
              <a:gd name="connsiteX13" fmla="*/ 0 w 2268245"/>
              <a:gd name="connsiteY13" fmla="*/ 0 h 3817399"/>
              <a:gd name="connsiteX0" fmla="*/ 8877 w 2277122"/>
              <a:gd name="connsiteY0" fmla="*/ 0 h 3817399"/>
              <a:gd name="connsiteX1" fmla="*/ 807868 w 2277122"/>
              <a:gd name="connsiteY1" fmla="*/ 0 h 3817399"/>
              <a:gd name="connsiteX2" fmla="*/ 807868 w 2277122"/>
              <a:gd name="connsiteY2" fmla="*/ 417251 h 3817399"/>
              <a:gd name="connsiteX3" fmla="*/ 1646807 w 2277122"/>
              <a:gd name="connsiteY3" fmla="*/ 417251 h 3817399"/>
              <a:gd name="connsiteX4" fmla="*/ 1646807 w 2277122"/>
              <a:gd name="connsiteY4" fmla="*/ 1282824 h 3817399"/>
              <a:gd name="connsiteX5" fmla="*/ 2277122 w 2277122"/>
              <a:gd name="connsiteY5" fmla="*/ 1282824 h 3817399"/>
              <a:gd name="connsiteX6" fmla="*/ 2277122 w 2277122"/>
              <a:gd name="connsiteY6" fmla="*/ 2530136 h 3817399"/>
              <a:gd name="connsiteX7" fmla="*/ 1642369 w 2277122"/>
              <a:gd name="connsiteY7" fmla="*/ 2530136 h 3817399"/>
              <a:gd name="connsiteX8" fmla="*/ 1642369 w 2277122"/>
              <a:gd name="connsiteY8" fmla="*/ 3386832 h 3817399"/>
              <a:gd name="connsiteX9" fmla="*/ 794551 w 2277122"/>
              <a:gd name="connsiteY9" fmla="*/ 3386832 h 3817399"/>
              <a:gd name="connsiteX10" fmla="*/ 794551 w 2277122"/>
              <a:gd name="connsiteY10" fmla="*/ 3817399 h 3817399"/>
              <a:gd name="connsiteX11" fmla="*/ 0 w 2277122"/>
              <a:gd name="connsiteY11" fmla="*/ 3817399 h 3817399"/>
              <a:gd name="connsiteX12" fmla="*/ 48827 w 2277122"/>
              <a:gd name="connsiteY12" fmla="*/ 0 h 3817399"/>
              <a:gd name="connsiteX13" fmla="*/ 8877 w 2277122"/>
              <a:gd name="connsiteY13" fmla="*/ 0 h 3817399"/>
              <a:gd name="connsiteX0" fmla="*/ 8877 w 2277122"/>
              <a:gd name="connsiteY0" fmla="*/ 0 h 3817399"/>
              <a:gd name="connsiteX1" fmla="*/ 807868 w 2277122"/>
              <a:gd name="connsiteY1" fmla="*/ 0 h 3817399"/>
              <a:gd name="connsiteX2" fmla="*/ 807868 w 2277122"/>
              <a:gd name="connsiteY2" fmla="*/ 417251 h 3817399"/>
              <a:gd name="connsiteX3" fmla="*/ 1646807 w 2277122"/>
              <a:gd name="connsiteY3" fmla="*/ 417251 h 3817399"/>
              <a:gd name="connsiteX4" fmla="*/ 1646807 w 2277122"/>
              <a:gd name="connsiteY4" fmla="*/ 1282824 h 3817399"/>
              <a:gd name="connsiteX5" fmla="*/ 2277122 w 2277122"/>
              <a:gd name="connsiteY5" fmla="*/ 1282824 h 3817399"/>
              <a:gd name="connsiteX6" fmla="*/ 2277122 w 2277122"/>
              <a:gd name="connsiteY6" fmla="*/ 2530136 h 3817399"/>
              <a:gd name="connsiteX7" fmla="*/ 1642369 w 2277122"/>
              <a:gd name="connsiteY7" fmla="*/ 2530136 h 3817399"/>
              <a:gd name="connsiteX8" fmla="*/ 1642369 w 2277122"/>
              <a:gd name="connsiteY8" fmla="*/ 3386832 h 3817399"/>
              <a:gd name="connsiteX9" fmla="*/ 794551 w 2277122"/>
              <a:gd name="connsiteY9" fmla="*/ 3386832 h 3817399"/>
              <a:gd name="connsiteX10" fmla="*/ 794551 w 2277122"/>
              <a:gd name="connsiteY10" fmla="*/ 3817399 h 3817399"/>
              <a:gd name="connsiteX11" fmla="*/ 0 w 2277122"/>
              <a:gd name="connsiteY11" fmla="*/ 3817399 h 3817399"/>
              <a:gd name="connsiteX12" fmla="*/ 0 w 2277122"/>
              <a:gd name="connsiteY12" fmla="*/ 4439 h 3817399"/>
              <a:gd name="connsiteX13" fmla="*/ 8877 w 2277122"/>
              <a:gd name="connsiteY13" fmla="*/ 0 h 3817399"/>
              <a:gd name="connsiteX0" fmla="*/ 0 w 2277122"/>
              <a:gd name="connsiteY0" fmla="*/ 4439 h 3817399"/>
              <a:gd name="connsiteX1" fmla="*/ 807868 w 2277122"/>
              <a:gd name="connsiteY1" fmla="*/ 0 h 3817399"/>
              <a:gd name="connsiteX2" fmla="*/ 807868 w 2277122"/>
              <a:gd name="connsiteY2" fmla="*/ 417251 h 3817399"/>
              <a:gd name="connsiteX3" fmla="*/ 1646807 w 2277122"/>
              <a:gd name="connsiteY3" fmla="*/ 417251 h 3817399"/>
              <a:gd name="connsiteX4" fmla="*/ 1646807 w 2277122"/>
              <a:gd name="connsiteY4" fmla="*/ 1282824 h 3817399"/>
              <a:gd name="connsiteX5" fmla="*/ 2277122 w 2277122"/>
              <a:gd name="connsiteY5" fmla="*/ 1282824 h 3817399"/>
              <a:gd name="connsiteX6" fmla="*/ 2277122 w 2277122"/>
              <a:gd name="connsiteY6" fmla="*/ 2530136 h 3817399"/>
              <a:gd name="connsiteX7" fmla="*/ 1642369 w 2277122"/>
              <a:gd name="connsiteY7" fmla="*/ 2530136 h 3817399"/>
              <a:gd name="connsiteX8" fmla="*/ 1642369 w 2277122"/>
              <a:gd name="connsiteY8" fmla="*/ 3386832 h 3817399"/>
              <a:gd name="connsiteX9" fmla="*/ 794551 w 2277122"/>
              <a:gd name="connsiteY9" fmla="*/ 3386832 h 3817399"/>
              <a:gd name="connsiteX10" fmla="*/ 794551 w 2277122"/>
              <a:gd name="connsiteY10" fmla="*/ 3817399 h 3817399"/>
              <a:gd name="connsiteX11" fmla="*/ 0 w 2277122"/>
              <a:gd name="connsiteY11" fmla="*/ 3817399 h 3817399"/>
              <a:gd name="connsiteX12" fmla="*/ 0 w 2277122"/>
              <a:gd name="connsiteY12" fmla="*/ 4439 h 3817399"/>
              <a:gd name="connsiteX0" fmla="*/ 0 w 2277122"/>
              <a:gd name="connsiteY0" fmla="*/ 1264 h 3817399"/>
              <a:gd name="connsiteX1" fmla="*/ 807868 w 2277122"/>
              <a:gd name="connsiteY1" fmla="*/ 0 h 3817399"/>
              <a:gd name="connsiteX2" fmla="*/ 807868 w 2277122"/>
              <a:gd name="connsiteY2" fmla="*/ 417251 h 3817399"/>
              <a:gd name="connsiteX3" fmla="*/ 1646807 w 2277122"/>
              <a:gd name="connsiteY3" fmla="*/ 417251 h 3817399"/>
              <a:gd name="connsiteX4" fmla="*/ 1646807 w 2277122"/>
              <a:gd name="connsiteY4" fmla="*/ 1282824 h 3817399"/>
              <a:gd name="connsiteX5" fmla="*/ 2277122 w 2277122"/>
              <a:gd name="connsiteY5" fmla="*/ 1282824 h 3817399"/>
              <a:gd name="connsiteX6" fmla="*/ 2277122 w 2277122"/>
              <a:gd name="connsiteY6" fmla="*/ 2530136 h 3817399"/>
              <a:gd name="connsiteX7" fmla="*/ 1642369 w 2277122"/>
              <a:gd name="connsiteY7" fmla="*/ 2530136 h 3817399"/>
              <a:gd name="connsiteX8" fmla="*/ 1642369 w 2277122"/>
              <a:gd name="connsiteY8" fmla="*/ 3386832 h 3817399"/>
              <a:gd name="connsiteX9" fmla="*/ 794551 w 2277122"/>
              <a:gd name="connsiteY9" fmla="*/ 3386832 h 3817399"/>
              <a:gd name="connsiteX10" fmla="*/ 794551 w 2277122"/>
              <a:gd name="connsiteY10" fmla="*/ 3817399 h 3817399"/>
              <a:gd name="connsiteX11" fmla="*/ 0 w 2277122"/>
              <a:gd name="connsiteY11" fmla="*/ 3817399 h 3817399"/>
              <a:gd name="connsiteX12" fmla="*/ 0 w 2277122"/>
              <a:gd name="connsiteY12" fmla="*/ 1264 h 3817399"/>
              <a:gd name="connsiteX0" fmla="*/ 101600 w 2277122"/>
              <a:gd name="connsiteY0" fmla="*/ 10500 h 3817399"/>
              <a:gd name="connsiteX1" fmla="*/ 807868 w 2277122"/>
              <a:gd name="connsiteY1" fmla="*/ 0 h 3817399"/>
              <a:gd name="connsiteX2" fmla="*/ 807868 w 2277122"/>
              <a:gd name="connsiteY2" fmla="*/ 417251 h 3817399"/>
              <a:gd name="connsiteX3" fmla="*/ 1646807 w 2277122"/>
              <a:gd name="connsiteY3" fmla="*/ 417251 h 3817399"/>
              <a:gd name="connsiteX4" fmla="*/ 1646807 w 2277122"/>
              <a:gd name="connsiteY4" fmla="*/ 1282824 h 3817399"/>
              <a:gd name="connsiteX5" fmla="*/ 2277122 w 2277122"/>
              <a:gd name="connsiteY5" fmla="*/ 1282824 h 3817399"/>
              <a:gd name="connsiteX6" fmla="*/ 2277122 w 2277122"/>
              <a:gd name="connsiteY6" fmla="*/ 2530136 h 3817399"/>
              <a:gd name="connsiteX7" fmla="*/ 1642369 w 2277122"/>
              <a:gd name="connsiteY7" fmla="*/ 2530136 h 3817399"/>
              <a:gd name="connsiteX8" fmla="*/ 1642369 w 2277122"/>
              <a:gd name="connsiteY8" fmla="*/ 3386832 h 3817399"/>
              <a:gd name="connsiteX9" fmla="*/ 794551 w 2277122"/>
              <a:gd name="connsiteY9" fmla="*/ 3386832 h 3817399"/>
              <a:gd name="connsiteX10" fmla="*/ 794551 w 2277122"/>
              <a:gd name="connsiteY10" fmla="*/ 3817399 h 3817399"/>
              <a:gd name="connsiteX11" fmla="*/ 0 w 2277122"/>
              <a:gd name="connsiteY11" fmla="*/ 3817399 h 3817399"/>
              <a:gd name="connsiteX12" fmla="*/ 101600 w 2277122"/>
              <a:gd name="connsiteY12" fmla="*/ 10500 h 3817399"/>
              <a:gd name="connsiteX0" fmla="*/ 0 w 2175522"/>
              <a:gd name="connsiteY0" fmla="*/ 10500 h 3826636"/>
              <a:gd name="connsiteX1" fmla="*/ 706268 w 2175522"/>
              <a:gd name="connsiteY1" fmla="*/ 0 h 3826636"/>
              <a:gd name="connsiteX2" fmla="*/ 706268 w 2175522"/>
              <a:gd name="connsiteY2" fmla="*/ 417251 h 3826636"/>
              <a:gd name="connsiteX3" fmla="*/ 1545207 w 2175522"/>
              <a:gd name="connsiteY3" fmla="*/ 417251 h 3826636"/>
              <a:gd name="connsiteX4" fmla="*/ 1545207 w 2175522"/>
              <a:gd name="connsiteY4" fmla="*/ 1282824 h 3826636"/>
              <a:gd name="connsiteX5" fmla="*/ 2175522 w 2175522"/>
              <a:gd name="connsiteY5" fmla="*/ 1282824 h 3826636"/>
              <a:gd name="connsiteX6" fmla="*/ 2175522 w 2175522"/>
              <a:gd name="connsiteY6" fmla="*/ 2530136 h 3826636"/>
              <a:gd name="connsiteX7" fmla="*/ 1540769 w 2175522"/>
              <a:gd name="connsiteY7" fmla="*/ 2530136 h 3826636"/>
              <a:gd name="connsiteX8" fmla="*/ 1540769 w 2175522"/>
              <a:gd name="connsiteY8" fmla="*/ 3386832 h 3826636"/>
              <a:gd name="connsiteX9" fmla="*/ 692951 w 2175522"/>
              <a:gd name="connsiteY9" fmla="*/ 3386832 h 3826636"/>
              <a:gd name="connsiteX10" fmla="*/ 692951 w 2175522"/>
              <a:gd name="connsiteY10" fmla="*/ 3817399 h 3826636"/>
              <a:gd name="connsiteX11" fmla="*/ 9237 w 2175522"/>
              <a:gd name="connsiteY11" fmla="*/ 3826636 h 3826636"/>
              <a:gd name="connsiteX12" fmla="*/ 0 w 2175522"/>
              <a:gd name="connsiteY12" fmla="*/ 10500 h 3826636"/>
              <a:gd name="connsiteX0" fmla="*/ 0 w 2175522"/>
              <a:gd name="connsiteY0" fmla="*/ 10500 h 3835873"/>
              <a:gd name="connsiteX1" fmla="*/ 706268 w 2175522"/>
              <a:gd name="connsiteY1" fmla="*/ 0 h 3835873"/>
              <a:gd name="connsiteX2" fmla="*/ 706268 w 2175522"/>
              <a:gd name="connsiteY2" fmla="*/ 417251 h 3835873"/>
              <a:gd name="connsiteX3" fmla="*/ 1545207 w 2175522"/>
              <a:gd name="connsiteY3" fmla="*/ 417251 h 3835873"/>
              <a:gd name="connsiteX4" fmla="*/ 1545207 w 2175522"/>
              <a:gd name="connsiteY4" fmla="*/ 1282824 h 3835873"/>
              <a:gd name="connsiteX5" fmla="*/ 2175522 w 2175522"/>
              <a:gd name="connsiteY5" fmla="*/ 1282824 h 3835873"/>
              <a:gd name="connsiteX6" fmla="*/ 2175522 w 2175522"/>
              <a:gd name="connsiteY6" fmla="*/ 2530136 h 3835873"/>
              <a:gd name="connsiteX7" fmla="*/ 1540769 w 2175522"/>
              <a:gd name="connsiteY7" fmla="*/ 2530136 h 3835873"/>
              <a:gd name="connsiteX8" fmla="*/ 1540769 w 2175522"/>
              <a:gd name="connsiteY8" fmla="*/ 3386832 h 3835873"/>
              <a:gd name="connsiteX9" fmla="*/ 692951 w 2175522"/>
              <a:gd name="connsiteY9" fmla="*/ 3386832 h 3835873"/>
              <a:gd name="connsiteX10" fmla="*/ 692951 w 2175522"/>
              <a:gd name="connsiteY10" fmla="*/ 3817399 h 3835873"/>
              <a:gd name="connsiteX11" fmla="*/ 9237 w 2175522"/>
              <a:gd name="connsiteY11" fmla="*/ 3835873 h 3835873"/>
              <a:gd name="connsiteX12" fmla="*/ 0 w 2175522"/>
              <a:gd name="connsiteY12" fmla="*/ 10500 h 3835873"/>
              <a:gd name="connsiteX0" fmla="*/ 18472 w 2193994"/>
              <a:gd name="connsiteY0" fmla="*/ 10500 h 3817400"/>
              <a:gd name="connsiteX1" fmla="*/ 724740 w 2193994"/>
              <a:gd name="connsiteY1" fmla="*/ 0 h 3817400"/>
              <a:gd name="connsiteX2" fmla="*/ 724740 w 2193994"/>
              <a:gd name="connsiteY2" fmla="*/ 417251 h 3817400"/>
              <a:gd name="connsiteX3" fmla="*/ 1563679 w 2193994"/>
              <a:gd name="connsiteY3" fmla="*/ 417251 h 3817400"/>
              <a:gd name="connsiteX4" fmla="*/ 1563679 w 2193994"/>
              <a:gd name="connsiteY4" fmla="*/ 1282824 h 3817400"/>
              <a:gd name="connsiteX5" fmla="*/ 2193994 w 2193994"/>
              <a:gd name="connsiteY5" fmla="*/ 1282824 h 3817400"/>
              <a:gd name="connsiteX6" fmla="*/ 2193994 w 2193994"/>
              <a:gd name="connsiteY6" fmla="*/ 2530136 h 3817400"/>
              <a:gd name="connsiteX7" fmla="*/ 1559241 w 2193994"/>
              <a:gd name="connsiteY7" fmla="*/ 2530136 h 3817400"/>
              <a:gd name="connsiteX8" fmla="*/ 1559241 w 2193994"/>
              <a:gd name="connsiteY8" fmla="*/ 3386832 h 3817400"/>
              <a:gd name="connsiteX9" fmla="*/ 711423 w 2193994"/>
              <a:gd name="connsiteY9" fmla="*/ 3386832 h 3817400"/>
              <a:gd name="connsiteX10" fmla="*/ 711423 w 2193994"/>
              <a:gd name="connsiteY10" fmla="*/ 3817399 h 3817400"/>
              <a:gd name="connsiteX11" fmla="*/ 0 w 2193994"/>
              <a:gd name="connsiteY11" fmla="*/ 3817400 h 3817400"/>
              <a:gd name="connsiteX12" fmla="*/ 18472 w 2193994"/>
              <a:gd name="connsiteY12" fmla="*/ 10500 h 3817400"/>
              <a:gd name="connsiteX0" fmla="*/ 18472 w 2193994"/>
              <a:gd name="connsiteY0" fmla="*/ 0 h 3822849"/>
              <a:gd name="connsiteX1" fmla="*/ 724740 w 2193994"/>
              <a:gd name="connsiteY1" fmla="*/ 5449 h 3822849"/>
              <a:gd name="connsiteX2" fmla="*/ 724740 w 2193994"/>
              <a:gd name="connsiteY2" fmla="*/ 422700 h 3822849"/>
              <a:gd name="connsiteX3" fmla="*/ 1563679 w 2193994"/>
              <a:gd name="connsiteY3" fmla="*/ 422700 h 3822849"/>
              <a:gd name="connsiteX4" fmla="*/ 1563679 w 2193994"/>
              <a:gd name="connsiteY4" fmla="*/ 1288273 h 3822849"/>
              <a:gd name="connsiteX5" fmla="*/ 2193994 w 2193994"/>
              <a:gd name="connsiteY5" fmla="*/ 1288273 h 3822849"/>
              <a:gd name="connsiteX6" fmla="*/ 2193994 w 2193994"/>
              <a:gd name="connsiteY6" fmla="*/ 2535585 h 3822849"/>
              <a:gd name="connsiteX7" fmla="*/ 1559241 w 2193994"/>
              <a:gd name="connsiteY7" fmla="*/ 2535585 h 3822849"/>
              <a:gd name="connsiteX8" fmla="*/ 1559241 w 2193994"/>
              <a:gd name="connsiteY8" fmla="*/ 3392281 h 3822849"/>
              <a:gd name="connsiteX9" fmla="*/ 711423 w 2193994"/>
              <a:gd name="connsiteY9" fmla="*/ 3392281 h 3822849"/>
              <a:gd name="connsiteX10" fmla="*/ 711423 w 2193994"/>
              <a:gd name="connsiteY10" fmla="*/ 3822848 h 3822849"/>
              <a:gd name="connsiteX11" fmla="*/ 0 w 2193994"/>
              <a:gd name="connsiteY11" fmla="*/ 3822849 h 3822849"/>
              <a:gd name="connsiteX12" fmla="*/ 18472 w 2193994"/>
              <a:gd name="connsiteY12" fmla="*/ 0 h 3822849"/>
              <a:gd name="connsiteX0" fmla="*/ 18472 w 2193994"/>
              <a:gd name="connsiteY0" fmla="*/ 0 h 3822849"/>
              <a:gd name="connsiteX1" fmla="*/ 724740 w 2193994"/>
              <a:gd name="connsiteY1" fmla="*/ 5449 h 3822849"/>
              <a:gd name="connsiteX2" fmla="*/ 724740 w 2193994"/>
              <a:gd name="connsiteY2" fmla="*/ 422700 h 3822849"/>
              <a:gd name="connsiteX3" fmla="*/ 1563679 w 2193994"/>
              <a:gd name="connsiteY3" fmla="*/ 422700 h 3822849"/>
              <a:gd name="connsiteX4" fmla="*/ 1563679 w 2193994"/>
              <a:gd name="connsiteY4" fmla="*/ 1288273 h 3822849"/>
              <a:gd name="connsiteX5" fmla="*/ 2193994 w 2193994"/>
              <a:gd name="connsiteY5" fmla="*/ 1288273 h 3822849"/>
              <a:gd name="connsiteX6" fmla="*/ 2193994 w 2193994"/>
              <a:gd name="connsiteY6" fmla="*/ 2535585 h 3822849"/>
              <a:gd name="connsiteX7" fmla="*/ 1559241 w 2193994"/>
              <a:gd name="connsiteY7" fmla="*/ 2535585 h 3822849"/>
              <a:gd name="connsiteX8" fmla="*/ 1559241 w 2193994"/>
              <a:gd name="connsiteY8" fmla="*/ 3392281 h 3822849"/>
              <a:gd name="connsiteX9" fmla="*/ 711423 w 2193994"/>
              <a:gd name="connsiteY9" fmla="*/ 3392281 h 3822849"/>
              <a:gd name="connsiteX10" fmla="*/ 711423 w 2193994"/>
              <a:gd name="connsiteY10" fmla="*/ 3822848 h 3822849"/>
              <a:gd name="connsiteX11" fmla="*/ 0 w 2193994"/>
              <a:gd name="connsiteY11" fmla="*/ 3822849 h 3822849"/>
              <a:gd name="connsiteX12" fmla="*/ 18472 w 2193994"/>
              <a:gd name="connsiteY12" fmla="*/ 0 h 3822849"/>
              <a:gd name="connsiteX0" fmla="*/ 18472 w 2193994"/>
              <a:gd name="connsiteY0" fmla="*/ 408 h 3817941"/>
              <a:gd name="connsiteX1" fmla="*/ 724740 w 2193994"/>
              <a:gd name="connsiteY1" fmla="*/ 541 h 3817941"/>
              <a:gd name="connsiteX2" fmla="*/ 724740 w 2193994"/>
              <a:gd name="connsiteY2" fmla="*/ 417792 h 3817941"/>
              <a:gd name="connsiteX3" fmla="*/ 1563679 w 2193994"/>
              <a:gd name="connsiteY3" fmla="*/ 417792 h 3817941"/>
              <a:gd name="connsiteX4" fmla="*/ 1563679 w 2193994"/>
              <a:gd name="connsiteY4" fmla="*/ 1283365 h 3817941"/>
              <a:gd name="connsiteX5" fmla="*/ 2193994 w 2193994"/>
              <a:gd name="connsiteY5" fmla="*/ 1283365 h 3817941"/>
              <a:gd name="connsiteX6" fmla="*/ 2193994 w 2193994"/>
              <a:gd name="connsiteY6" fmla="*/ 2530677 h 3817941"/>
              <a:gd name="connsiteX7" fmla="*/ 1559241 w 2193994"/>
              <a:gd name="connsiteY7" fmla="*/ 2530677 h 3817941"/>
              <a:gd name="connsiteX8" fmla="*/ 1559241 w 2193994"/>
              <a:gd name="connsiteY8" fmla="*/ 3387373 h 3817941"/>
              <a:gd name="connsiteX9" fmla="*/ 711423 w 2193994"/>
              <a:gd name="connsiteY9" fmla="*/ 3387373 h 3817941"/>
              <a:gd name="connsiteX10" fmla="*/ 711423 w 2193994"/>
              <a:gd name="connsiteY10" fmla="*/ 3817940 h 3817941"/>
              <a:gd name="connsiteX11" fmla="*/ 0 w 2193994"/>
              <a:gd name="connsiteY11" fmla="*/ 3817941 h 3817941"/>
              <a:gd name="connsiteX12" fmla="*/ 18472 w 2193994"/>
              <a:gd name="connsiteY12" fmla="*/ 408 h 3817941"/>
              <a:gd name="connsiteX0" fmla="*/ 9282 w 2184804"/>
              <a:gd name="connsiteY0" fmla="*/ 408 h 3822536"/>
              <a:gd name="connsiteX1" fmla="*/ 715550 w 2184804"/>
              <a:gd name="connsiteY1" fmla="*/ 541 h 3822536"/>
              <a:gd name="connsiteX2" fmla="*/ 715550 w 2184804"/>
              <a:gd name="connsiteY2" fmla="*/ 417792 h 3822536"/>
              <a:gd name="connsiteX3" fmla="*/ 1554489 w 2184804"/>
              <a:gd name="connsiteY3" fmla="*/ 417792 h 3822536"/>
              <a:gd name="connsiteX4" fmla="*/ 1554489 w 2184804"/>
              <a:gd name="connsiteY4" fmla="*/ 1283365 h 3822536"/>
              <a:gd name="connsiteX5" fmla="*/ 2184804 w 2184804"/>
              <a:gd name="connsiteY5" fmla="*/ 1283365 h 3822536"/>
              <a:gd name="connsiteX6" fmla="*/ 2184804 w 2184804"/>
              <a:gd name="connsiteY6" fmla="*/ 2530677 h 3822536"/>
              <a:gd name="connsiteX7" fmla="*/ 1550051 w 2184804"/>
              <a:gd name="connsiteY7" fmla="*/ 2530677 h 3822536"/>
              <a:gd name="connsiteX8" fmla="*/ 1550051 w 2184804"/>
              <a:gd name="connsiteY8" fmla="*/ 3387373 h 3822536"/>
              <a:gd name="connsiteX9" fmla="*/ 702233 w 2184804"/>
              <a:gd name="connsiteY9" fmla="*/ 3387373 h 3822536"/>
              <a:gd name="connsiteX10" fmla="*/ 702233 w 2184804"/>
              <a:gd name="connsiteY10" fmla="*/ 3817940 h 3822536"/>
              <a:gd name="connsiteX11" fmla="*/ 0 w 2184804"/>
              <a:gd name="connsiteY11" fmla="*/ 3822536 h 3822536"/>
              <a:gd name="connsiteX12" fmla="*/ 9282 w 2184804"/>
              <a:gd name="connsiteY12" fmla="*/ 408 h 3822536"/>
              <a:gd name="connsiteX0" fmla="*/ 1630 w 2187826"/>
              <a:gd name="connsiteY0" fmla="*/ 7193 h 3822205"/>
              <a:gd name="connsiteX1" fmla="*/ 718572 w 2187826"/>
              <a:gd name="connsiteY1" fmla="*/ 210 h 3822205"/>
              <a:gd name="connsiteX2" fmla="*/ 718572 w 2187826"/>
              <a:gd name="connsiteY2" fmla="*/ 417461 h 3822205"/>
              <a:gd name="connsiteX3" fmla="*/ 1557511 w 2187826"/>
              <a:gd name="connsiteY3" fmla="*/ 417461 h 3822205"/>
              <a:gd name="connsiteX4" fmla="*/ 1557511 w 2187826"/>
              <a:gd name="connsiteY4" fmla="*/ 1283034 h 3822205"/>
              <a:gd name="connsiteX5" fmla="*/ 2187826 w 2187826"/>
              <a:gd name="connsiteY5" fmla="*/ 1283034 h 3822205"/>
              <a:gd name="connsiteX6" fmla="*/ 2187826 w 2187826"/>
              <a:gd name="connsiteY6" fmla="*/ 2530346 h 3822205"/>
              <a:gd name="connsiteX7" fmla="*/ 1553073 w 2187826"/>
              <a:gd name="connsiteY7" fmla="*/ 2530346 h 3822205"/>
              <a:gd name="connsiteX8" fmla="*/ 1553073 w 2187826"/>
              <a:gd name="connsiteY8" fmla="*/ 3387042 h 3822205"/>
              <a:gd name="connsiteX9" fmla="*/ 705255 w 2187826"/>
              <a:gd name="connsiteY9" fmla="*/ 3387042 h 3822205"/>
              <a:gd name="connsiteX10" fmla="*/ 705255 w 2187826"/>
              <a:gd name="connsiteY10" fmla="*/ 3817609 h 3822205"/>
              <a:gd name="connsiteX11" fmla="*/ 3022 w 2187826"/>
              <a:gd name="connsiteY11" fmla="*/ 3822205 h 3822205"/>
              <a:gd name="connsiteX12" fmla="*/ 1630 w 2187826"/>
              <a:gd name="connsiteY12" fmla="*/ 7193 h 3822205"/>
              <a:gd name="connsiteX0" fmla="*/ 1630 w 2187826"/>
              <a:gd name="connsiteY0" fmla="*/ 407 h 3822535"/>
              <a:gd name="connsiteX1" fmla="*/ 718572 w 2187826"/>
              <a:gd name="connsiteY1" fmla="*/ 540 h 3822535"/>
              <a:gd name="connsiteX2" fmla="*/ 718572 w 2187826"/>
              <a:gd name="connsiteY2" fmla="*/ 417791 h 3822535"/>
              <a:gd name="connsiteX3" fmla="*/ 1557511 w 2187826"/>
              <a:gd name="connsiteY3" fmla="*/ 417791 h 3822535"/>
              <a:gd name="connsiteX4" fmla="*/ 1557511 w 2187826"/>
              <a:gd name="connsiteY4" fmla="*/ 1283364 h 3822535"/>
              <a:gd name="connsiteX5" fmla="*/ 2187826 w 2187826"/>
              <a:gd name="connsiteY5" fmla="*/ 1283364 h 3822535"/>
              <a:gd name="connsiteX6" fmla="*/ 2187826 w 2187826"/>
              <a:gd name="connsiteY6" fmla="*/ 2530676 h 3822535"/>
              <a:gd name="connsiteX7" fmla="*/ 1553073 w 2187826"/>
              <a:gd name="connsiteY7" fmla="*/ 2530676 h 3822535"/>
              <a:gd name="connsiteX8" fmla="*/ 1553073 w 2187826"/>
              <a:gd name="connsiteY8" fmla="*/ 3387372 h 3822535"/>
              <a:gd name="connsiteX9" fmla="*/ 705255 w 2187826"/>
              <a:gd name="connsiteY9" fmla="*/ 3387372 h 3822535"/>
              <a:gd name="connsiteX10" fmla="*/ 705255 w 2187826"/>
              <a:gd name="connsiteY10" fmla="*/ 3817939 h 3822535"/>
              <a:gd name="connsiteX11" fmla="*/ 3022 w 2187826"/>
              <a:gd name="connsiteY11" fmla="*/ 3822535 h 3822535"/>
              <a:gd name="connsiteX12" fmla="*/ 1630 w 2187826"/>
              <a:gd name="connsiteY12" fmla="*/ 407 h 3822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87826" h="3822535">
                <a:moveTo>
                  <a:pt x="1630" y="407"/>
                </a:moveTo>
                <a:cubicBezTo>
                  <a:pt x="-7496" y="2223"/>
                  <a:pt x="483149" y="-1276"/>
                  <a:pt x="718572" y="540"/>
                </a:cubicBezTo>
                <a:lnTo>
                  <a:pt x="718572" y="417791"/>
                </a:lnTo>
                <a:lnTo>
                  <a:pt x="1557511" y="417791"/>
                </a:lnTo>
                <a:lnTo>
                  <a:pt x="1557511" y="1283364"/>
                </a:lnTo>
                <a:lnTo>
                  <a:pt x="2187826" y="1283364"/>
                </a:lnTo>
                <a:lnTo>
                  <a:pt x="2187826" y="2530676"/>
                </a:lnTo>
                <a:lnTo>
                  <a:pt x="1553073" y="2530676"/>
                </a:lnTo>
                <a:lnTo>
                  <a:pt x="1553073" y="3387372"/>
                </a:lnTo>
                <a:lnTo>
                  <a:pt x="705255" y="3387372"/>
                </a:lnTo>
                <a:lnTo>
                  <a:pt x="705255" y="3817939"/>
                </a:lnTo>
                <a:lnTo>
                  <a:pt x="3022" y="3822535"/>
                </a:lnTo>
                <a:cubicBezTo>
                  <a:pt x="9179" y="2553568"/>
                  <a:pt x="-4527" y="1269374"/>
                  <a:pt x="1630" y="407"/>
                </a:cubicBezTo>
                <a:close/>
              </a:path>
            </a:pathLst>
          </a:custGeom>
          <a:solidFill>
            <a:srgbClr val="E60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34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FE29B-8B53-C645-94FF-690AA0FFE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C306E-9C4C-0645-98AC-CF558B8E2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59BD4-ECA4-6E4C-976E-BA72245FD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93C180-6F6B-9F43-B093-C02D8108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9AA2-1761-8D4C-A0B8-1C56ADE89949}" type="datetime5">
              <a:rPr lang="en-AU" smtClean="0"/>
              <a:t>15-Apr-26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4C15A6-A68C-0942-99CE-DA40D04FB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078C2-736E-2945-B1DB-1BB5CA1BB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E707-3FFC-0D40-A102-B55B38777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8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51218-8067-6E40-983D-C1D101F1C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A154A1-288A-6047-B42A-45540E0C51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FDB0C-B5C7-4D4E-82E0-8F4CA9CBD6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E07E79-54DB-1646-9C19-414CB2C61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97C5-7C8A-0D45-8126-535DA4223998}" type="datetime5">
              <a:rPr lang="en-AU" smtClean="0"/>
              <a:t>15-Apr-26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E8003E-3013-7241-AF48-6FF7E8D7D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69339E-635F-0849-977A-11128450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E707-3FFC-0D40-A102-B55B38777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10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805FA-D269-EC4F-8921-007AC9EE2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039850-B6E2-1A46-8CEB-9034C3A61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9BB04-74D8-8948-9388-A2236C7E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E8A5-B76E-FE49-BD0A-FA261852883B}" type="datetime5">
              <a:rPr lang="en-AU" smtClean="0"/>
              <a:t>15-Apr-26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2AD54-12D4-5F4C-900C-2A5BE90A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CB1B2-A890-0045-A414-AB23E3CF4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E707-3FFC-0D40-A102-B55B38777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81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F3FCE8-EE60-5247-8D6F-8488D534F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8FB2A3-E8A7-7B4A-8E85-DA62E3330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5243D-1954-4141-8964-9C7CCA75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5FB0E-7266-804D-BF6A-265D5E10FB85}" type="datetime5">
              <a:rPr lang="en-AU" smtClean="0"/>
              <a:t>15-Apr-26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B2FB3-1D5D-6D4D-B6BD-4A077E761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83634-0128-2C4C-A021-B30EE8DB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E707-3FFC-0D40-A102-B55B38777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341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73D123-3482-AE4B-A56F-1B2990758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047E76-5DE6-D34B-BB92-66C81C649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3806C-7FE3-C644-B990-673593FBF2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40CDD-4F5B-D945-BE4B-5E63A1A36513}" type="datetime5">
              <a:rPr lang="en-AU" smtClean="0"/>
              <a:t>15-Apr-26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393BB-EE78-DA4C-B2B0-9DD6F83997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A22A5-D1DC-E640-9FDE-416720D87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7E707-3FFC-0D40-A102-B55B38777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6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895600"/>
            <a:ext cx="7416800" cy="12954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AU" sz="2800" dirty="0">
                <a:latin typeface="Arial" charset="0"/>
              </a:rPr>
            </a:br>
            <a:br>
              <a:rPr lang="en-AU" sz="2800" dirty="0">
                <a:latin typeface="Arial" charset="0"/>
              </a:rPr>
            </a:br>
            <a:r>
              <a:rPr lang="en-AU" sz="2800" dirty="0">
                <a:latin typeface="Arial" charset="0"/>
              </a:rPr>
              <a:t>ECON 1259 Development Economics</a:t>
            </a:r>
            <a:br>
              <a:rPr lang="en-AU" sz="2800" dirty="0">
                <a:latin typeface="Arial" charset="0"/>
              </a:rPr>
            </a:br>
            <a:br>
              <a:rPr lang="en-AU" sz="2800" dirty="0">
                <a:latin typeface="Arial" charset="0"/>
              </a:rPr>
            </a:br>
            <a:br>
              <a:rPr lang="en-AU" sz="2800" dirty="0">
                <a:latin typeface="Arial" charset="0"/>
              </a:rPr>
            </a:br>
            <a:br>
              <a:rPr lang="en-AU" sz="2800" dirty="0">
                <a:latin typeface="Arial" charset="0"/>
              </a:rPr>
            </a:br>
            <a:br>
              <a:rPr lang="en-AU" sz="2800" dirty="0">
                <a:latin typeface="Arial" charset="0"/>
              </a:rPr>
            </a:br>
            <a:br>
              <a:rPr lang="en-AU" sz="2800" dirty="0">
                <a:latin typeface="Arial" charset="0"/>
              </a:rPr>
            </a:br>
            <a:r>
              <a:rPr lang="en-AU" sz="2400" b="0" dirty="0">
                <a:latin typeface="Arial" charset="0"/>
              </a:rPr>
              <a:t>Lecture 7: </a:t>
            </a:r>
            <a:br>
              <a:rPr lang="en-AU" sz="2400" b="0" dirty="0">
                <a:latin typeface="Arial" charset="0"/>
              </a:rPr>
            </a:br>
            <a:r>
              <a:rPr lang="en-US" sz="2400" b="0" dirty="0">
                <a:latin typeface="Arial" charset="0"/>
              </a:rPr>
              <a:t>Human Capital: Health and Education in Economic Development</a:t>
            </a:r>
            <a:endParaRPr lang="en-AU" sz="2400" b="0" dirty="0">
              <a:latin typeface="Arial" charset="0"/>
            </a:endParaRPr>
          </a:p>
        </p:txBody>
      </p:sp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1582738" y="2420938"/>
            <a:ext cx="75612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" hangingPunct="1">
              <a:spcBef>
                <a:spcPct val="50000"/>
              </a:spcBef>
            </a:pPr>
            <a:r>
              <a:rPr lang="en-AU" sz="1600" b="1" i="1"/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458914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AU" sz="2000" dirty="0"/>
              <a:t>Understand the role of health and education in development 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AU" sz="2000" dirty="0"/>
              <a:t>Identify the returns to education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AU" sz="2000" dirty="0"/>
              <a:t>Understand the concept of child labour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AU" sz="2000" dirty="0"/>
              <a:t>Recognise the gender gap in human capital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AU" sz="2000" dirty="0"/>
              <a:t>Scrutinise education and health systems in developing countries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AU" sz="2000" dirty="0"/>
              <a:t>Identify policies to promote health and education</a:t>
            </a:r>
            <a:br>
              <a:rPr lang="en-AU" sz="2000" dirty="0"/>
            </a:br>
            <a:endParaRPr lang="en-AU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5101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/>
              <a:t>8.1 The Central Roles of Education and Health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idx="1"/>
          </p:nvPr>
        </p:nvSpPr>
        <p:spPr/>
        <p:txBody>
          <a:bodyPr rIns="91440"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dirty="0"/>
              <a:t>Health and education are important objectives of development, as reflected in </a:t>
            </a:r>
            <a:r>
              <a:rPr lang="en-US" dirty="0" err="1"/>
              <a:t>Amartya</a:t>
            </a:r>
            <a:r>
              <a:rPr lang="en-US" dirty="0"/>
              <a:t> </a:t>
            </a:r>
            <a:r>
              <a:rPr lang="en-US" dirty="0" err="1"/>
              <a:t>Sen</a:t>
            </a:r>
            <a:r>
              <a:rPr lang="ja-JP" altLang="en-US" dirty="0"/>
              <a:t>’</a:t>
            </a:r>
            <a:r>
              <a:rPr lang="en-US" dirty="0"/>
              <a:t>s capability approach, and in the core values of economic development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dirty="0"/>
              <a:t>Health and education are also important components of growth and development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254000"/>
            <a:ext cx="7886700" cy="854074"/>
          </a:xfrm>
        </p:spPr>
        <p:txBody>
          <a:bodyPr anchor="ctr">
            <a:normAutofit fontScale="90000"/>
          </a:bodyPr>
          <a:lstStyle/>
          <a:p>
            <a:pPr eaLnBrk="1" hangingPunct="1"/>
            <a:r>
              <a:rPr lang="en-US" dirty="0"/>
              <a:t>Education and Health as Joint Investments for Development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idx="1"/>
          </p:nvPr>
        </p:nvSpPr>
        <p:spPr>
          <a:xfrm>
            <a:off x="628650" y="1600200"/>
            <a:ext cx="7886700" cy="4576763"/>
          </a:xfrm>
        </p:spPr>
        <p:txBody>
          <a:bodyPr rIns="91440"/>
          <a:lstStyle/>
          <a:p>
            <a:pPr eaLnBrk="1" hangingPunct="1"/>
            <a:r>
              <a:rPr lang="en-US" sz="2300" dirty="0"/>
              <a:t>Greater health capital may improve the returns to investments in education</a:t>
            </a:r>
          </a:p>
          <a:p>
            <a:pPr marL="6858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300" dirty="0"/>
              <a:t>Health is a factor in school attendance</a:t>
            </a:r>
          </a:p>
          <a:p>
            <a:pPr marL="6858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300" dirty="0"/>
              <a:t>Healthier students learn more effectively</a:t>
            </a:r>
          </a:p>
          <a:p>
            <a:pPr marL="6858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300" dirty="0"/>
              <a:t>A longer life raises the rate of return to education</a:t>
            </a:r>
          </a:p>
          <a:p>
            <a:pPr marL="6858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300" dirty="0"/>
              <a:t>Healthier people have lower depreciation of education capital</a:t>
            </a:r>
          </a:p>
          <a:p>
            <a:pPr eaLnBrk="1" hangingPunct="1"/>
            <a:r>
              <a:rPr lang="en-US" sz="2300" dirty="0"/>
              <a:t>Greater education capital may improve the returns to investments in health</a:t>
            </a:r>
          </a:p>
          <a:p>
            <a:pPr marL="6858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300" dirty="0"/>
              <a:t>Public health programs need knowledge learned in school</a:t>
            </a:r>
          </a:p>
          <a:p>
            <a:pPr marL="6858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300" dirty="0"/>
              <a:t>Basic hygiene and sanitation may be taught in school</a:t>
            </a:r>
          </a:p>
          <a:p>
            <a:pPr marL="6858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300" dirty="0"/>
              <a:t>Education needed in training of health personnel</a:t>
            </a:r>
          </a:p>
          <a:p>
            <a:pPr lvl="1" eaLnBrk="1" hangingPunct="1">
              <a:lnSpc>
                <a:spcPct val="80000"/>
              </a:lnSpc>
            </a:pPr>
            <a:endParaRPr lang="en-US" sz="2300" dirty="0"/>
          </a:p>
          <a:p>
            <a:pPr eaLnBrk="1" hangingPunct="1"/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sz="2400" dirty="0"/>
              <a:t>Improving Health and Education: Increasing Incomes Is Not Sufficient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/>
        <p:txBody>
          <a:bodyPr rIns="91440"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dirty="0"/>
              <a:t>Increases in income often do not lead to substantial increases in investment in children</a:t>
            </a:r>
            <a:r>
              <a:rPr lang="ja-JP" altLang="en-US" dirty="0"/>
              <a:t>’</a:t>
            </a:r>
            <a:r>
              <a:rPr lang="en-US" dirty="0"/>
              <a:t>s education and health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dirty="0"/>
              <a:t>But better educated mothers tend to have healthier children at any income level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dirty="0"/>
              <a:t>Significant market failures in education and health require policy action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sz="2800"/>
              <a:t>8.2 Investing in Education and Health: The Human Capital Approach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idx="1"/>
          </p:nvPr>
        </p:nvSpPr>
        <p:spPr/>
        <p:txBody>
          <a:bodyPr rIns="91440"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/>
              <a:t>Initial investments in health or education lead to a stream of higher future income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/>
              <a:t>The present discounted value of this stream of future income is compared to the costs of the investment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/>
              <a:t>Private returns to education are high,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However, private returns may be higher than social returns, particularly at higher educational levels, when accounting for education subsidies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 anchor="ctr">
            <a:normAutofit fontScale="90000"/>
          </a:bodyPr>
          <a:lstStyle/>
          <a:p>
            <a:pPr eaLnBrk="1" hangingPunct="1"/>
            <a:r>
              <a:rPr lang="en-US" sz="2800" dirty="0"/>
              <a:t>Figure 8.1  </a:t>
            </a:r>
            <a:r>
              <a:rPr lang="en-US" sz="2800" b="0" dirty="0"/>
              <a:t>Age-Earnings Profiles by Level of Education: Venezuela</a:t>
            </a:r>
            <a:endParaRPr lang="en-GB" sz="2800" dirty="0"/>
          </a:p>
        </p:txBody>
      </p:sp>
      <p:pic>
        <p:nvPicPr>
          <p:cNvPr id="2" name="Picture 1" descr="fig08_0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71600"/>
            <a:ext cx="7391400" cy="485603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 anchor="ctr">
            <a:normAutofit fontScale="90000"/>
          </a:bodyPr>
          <a:lstStyle/>
          <a:p>
            <a:pPr eaLnBrk="1" hangingPunct="1"/>
            <a:r>
              <a:rPr lang="en-US" sz="2800" dirty="0"/>
              <a:t>Figure 8.2  </a:t>
            </a:r>
            <a:r>
              <a:rPr lang="en-US" sz="2800" b="0" dirty="0"/>
              <a:t>Financial Trade-Offs in the Decision to Continue in School</a:t>
            </a:r>
            <a:endParaRPr lang="en-US" sz="2800" dirty="0"/>
          </a:p>
        </p:txBody>
      </p:sp>
      <p:pic>
        <p:nvPicPr>
          <p:cNvPr id="2" name="Picture 1" descr="fig08_02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600200"/>
            <a:ext cx="4563627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6"/>
          <p:cNvSpPr>
            <a:spLocks noGrp="1" noChangeArrowheads="1"/>
          </p:cNvSpPr>
          <p:nvPr>
            <p:ph type="title"/>
          </p:nvPr>
        </p:nvSpPr>
        <p:spPr>
          <a:xfrm>
            <a:off x="242576" y="69958"/>
            <a:ext cx="7886700" cy="1325563"/>
          </a:xfrm>
        </p:spPr>
        <p:txBody>
          <a:bodyPr anchor="ctr">
            <a:normAutofit/>
          </a:bodyPr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Algebraic version of the schooling decision diagram</a:t>
            </a:r>
            <a:br>
              <a:rPr lang="en-US" sz="2400" u="sng" dirty="0">
                <a:latin typeface="Verdana" charset="0"/>
                <a:ea typeface="ＭＳ Ｐゴシック" charset="0"/>
                <a:cs typeface="ＭＳ Ｐゴシック" charset="0"/>
              </a:rPr>
            </a:br>
            <a:endParaRPr lang="en-US" sz="1800" dirty="0"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630181" y="1804830"/>
          <a:ext cx="4203110" cy="1715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46200" imgH="431800" progId="Equation.3">
                  <p:embed/>
                </p:oleObj>
              </mc:Choice>
              <mc:Fallback>
                <p:oleObj name="Equation" r:id="rId3" imgW="1346200" imgH="431800" progId="Equation.3">
                  <p:embed/>
                  <p:pic>
                    <p:nvPicPr>
                      <p:cNvPr id="1433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181" y="1804830"/>
                        <a:ext cx="4203110" cy="17152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235105" y="1133911"/>
            <a:ext cx="86173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 dirty="0">
                <a:latin typeface="Times New Roman" charset="0"/>
              </a:rPr>
              <a:t>Net Present Value (NPV) of the income stream is given by: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304800" y="3810000"/>
            <a:ext cx="88392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200" i="1" dirty="0">
                <a:latin typeface="Times New Roman" charset="0"/>
              </a:rPr>
              <a:t>Where</a:t>
            </a:r>
            <a:r>
              <a:rPr lang="en-US" sz="2200" dirty="0">
                <a:latin typeface="Times New Roman" charset="0"/>
              </a:rPr>
              <a:t>:	</a:t>
            </a:r>
          </a:p>
          <a:p>
            <a:r>
              <a:rPr lang="en-US" sz="2200" i="1" dirty="0">
                <a:latin typeface="Times New Roman" charset="0"/>
              </a:rPr>
              <a:t>t</a:t>
            </a:r>
            <a:r>
              <a:rPr lang="en-US" sz="2200" dirty="0">
                <a:latin typeface="Times New Roman" charset="0"/>
              </a:rPr>
              <a:t> is time (year) from present. (The present is time </a:t>
            </a:r>
            <a:r>
              <a:rPr lang="en-US" sz="2200" i="1" dirty="0">
                <a:latin typeface="Times New Roman" charset="0"/>
              </a:rPr>
              <a:t>t </a:t>
            </a:r>
            <a:r>
              <a:rPr lang="en-US" sz="2200" dirty="0">
                <a:latin typeface="Times New Roman" charset="0"/>
              </a:rPr>
              <a:t>= 0.) </a:t>
            </a:r>
          </a:p>
          <a:p>
            <a:r>
              <a:rPr lang="en-US" sz="2200" i="1" dirty="0" err="1">
                <a:latin typeface="Times New Roman" charset="0"/>
              </a:rPr>
              <a:t>Y</a:t>
            </a:r>
            <a:r>
              <a:rPr lang="en-US" sz="2200" i="1" baseline="-25000" dirty="0" err="1">
                <a:latin typeface="Times New Roman" charset="0"/>
              </a:rPr>
              <a:t>t</a:t>
            </a:r>
            <a:r>
              <a:rPr lang="en-US" sz="2200" dirty="0">
                <a:latin typeface="Times New Roman" charset="0"/>
              </a:rPr>
              <a:t> is expected income from having gone to school, realized at time </a:t>
            </a:r>
            <a:r>
              <a:rPr lang="en-US" sz="2200" i="1" dirty="0">
                <a:latin typeface="Times New Roman" charset="0"/>
              </a:rPr>
              <a:t>t</a:t>
            </a:r>
          </a:p>
          <a:p>
            <a:r>
              <a:rPr lang="en-US" sz="2200" i="1" dirty="0" err="1">
                <a:latin typeface="Times New Roman" charset="0"/>
              </a:rPr>
              <a:t>X</a:t>
            </a:r>
            <a:r>
              <a:rPr lang="en-US" sz="2200" i="1" baseline="-25000" dirty="0" err="1">
                <a:latin typeface="Times New Roman" charset="0"/>
              </a:rPr>
              <a:t>t</a:t>
            </a:r>
            <a:r>
              <a:rPr lang="en-US" sz="2200" dirty="0">
                <a:latin typeface="Times New Roman" charset="0"/>
              </a:rPr>
              <a:t> is expected income from having NOT gone to school, at time </a:t>
            </a:r>
            <a:r>
              <a:rPr lang="en-US" sz="2200" i="1" dirty="0">
                <a:latin typeface="Times New Roman" charset="0"/>
              </a:rPr>
              <a:t>t</a:t>
            </a:r>
          </a:p>
          <a:p>
            <a:r>
              <a:rPr lang="en-US" sz="2200" i="1" dirty="0">
                <a:latin typeface="Times New Roman" charset="0"/>
              </a:rPr>
              <a:t>C</a:t>
            </a:r>
            <a:r>
              <a:rPr lang="en-US" sz="2200" i="1" baseline="-25000" dirty="0">
                <a:latin typeface="Times New Roman" charset="0"/>
              </a:rPr>
              <a:t>t</a:t>
            </a:r>
            <a:r>
              <a:rPr lang="en-US" sz="2200" dirty="0">
                <a:latin typeface="Times New Roman" charset="0"/>
              </a:rPr>
              <a:t> is the cost of going to school borne at time t (if any)</a:t>
            </a:r>
            <a:endParaRPr lang="en-US" sz="2200" i="1" dirty="0">
              <a:latin typeface="Times New Roman" charset="0"/>
            </a:endParaRPr>
          </a:p>
          <a:p>
            <a:r>
              <a:rPr lang="en-US" sz="2200" i="1" dirty="0">
                <a:latin typeface="Times New Roman" charset="0"/>
              </a:rPr>
              <a:t>r</a:t>
            </a:r>
            <a:r>
              <a:rPr lang="en-US" sz="2200" dirty="0">
                <a:latin typeface="Times New Roman" charset="0"/>
              </a:rPr>
              <a:t> is the rate of discount used</a:t>
            </a:r>
          </a:p>
        </p:txBody>
      </p:sp>
    </p:spTree>
    <p:extLst>
      <p:ext uri="{BB962C8B-B14F-4D97-AF65-F5344CB8AC3E}">
        <p14:creationId xmlns:p14="http://schemas.microsoft.com/office/powerpoint/2010/main" val="1677053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400" dirty="0"/>
              <a:t>Table 8.1  </a:t>
            </a:r>
            <a:r>
              <a:rPr lang="en-US" sz="2400" b="0" dirty="0"/>
              <a:t>Returns to Investment in Education by Level, Regional Averages (%)</a:t>
            </a:r>
            <a:endParaRPr lang="en-US" sz="2400" dirty="0"/>
          </a:p>
        </p:txBody>
      </p:sp>
      <p:pic>
        <p:nvPicPr>
          <p:cNvPr id="2" name="Picture 1" descr="tbl08_01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362200"/>
            <a:ext cx="8229600" cy="22265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55E79-C5B2-5002-970E-5E9A4F694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>
            <a:extLst>
              <a:ext uri="{FF2B5EF4-FFF2-40B4-BE49-F238E27FC236}">
                <a16:creationId xmlns:a16="http://schemas.microsoft.com/office/drawing/2014/main" id="{877F4080-CF3B-A1C7-B2BE-EFE6465763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dirty="0"/>
              <a:t>8.3 Child Labor</a:t>
            </a:r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BB931642-2050-75AE-AE27-1F26279380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Ins="91440"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b="1" dirty="0"/>
              <a:t>The world pledged to end child labour by 2025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b="1" dirty="0"/>
              <a:t>Despite progress, child labour still affects nearly 138 (7.8%) million children worldwide (UNICEF, 2025)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b="1" dirty="0"/>
              <a:t>There are 54.0 million Children in hazardous work (3.1%)</a:t>
            </a:r>
            <a:endParaRPr lang="en-US" dirty="0"/>
          </a:p>
          <a:p>
            <a:pPr marL="342900" indent="-34290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Caused by poverty – wages very low</a:t>
            </a:r>
          </a:p>
          <a:p>
            <a:pPr marL="342900" indent="-34290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A ban on child </a:t>
            </a:r>
            <a:r>
              <a:rPr lang="en-US" b="1" dirty="0" err="1"/>
              <a:t>labour</a:t>
            </a:r>
            <a:r>
              <a:rPr lang="en-US" b="1" dirty="0"/>
              <a:t> will help by raising the wage</a:t>
            </a:r>
          </a:p>
          <a:p>
            <a:pPr marL="342900" indent="-342900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Adults will receive the higher wage and are less likely to send their children out to work</a:t>
            </a:r>
          </a:p>
        </p:txBody>
      </p:sp>
    </p:spTree>
    <p:extLst>
      <p:ext uri="{BB962C8B-B14F-4D97-AF65-F5344CB8AC3E}">
        <p14:creationId xmlns:p14="http://schemas.microsoft.com/office/powerpoint/2010/main" val="3318212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338646"/>
            <a:ext cx="8229600" cy="668791"/>
          </a:xfrm>
        </p:spPr>
        <p:txBody>
          <a:bodyPr anchor="ctr">
            <a:normAutofit/>
          </a:bodyPr>
          <a:lstStyle/>
          <a:p>
            <a:r>
              <a:rPr lang="en-US" dirty="0"/>
              <a:t>Other approaches to child labor policy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219456" y="1050834"/>
            <a:ext cx="8467344" cy="4892450"/>
          </a:xfrm>
        </p:spPr>
        <p:txBody>
          <a:bodyPr rIns="9144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</a:rPr>
              <a:t>Help get more children into school (as in Sustainable Development Goals), e.g. building new village schools; and providing enrollment incentives for parents (such as in </a:t>
            </a:r>
            <a:r>
              <a:rPr lang="en-US" sz="2200" dirty="0" err="1">
                <a:latin typeface="+mj-lt"/>
              </a:rPr>
              <a:t>Progresa</a:t>
            </a:r>
            <a:r>
              <a:rPr lang="en-US" sz="2200" dirty="0">
                <a:latin typeface="+mj-lt"/>
              </a:rPr>
              <a:t>/ </a:t>
            </a:r>
            <a:r>
              <a:rPr lang="en-US" sz="2200" dirty="0" err="1">
                <a:latin typeface="+mj-lt"/>
              </a:rPr>
              <a:t>Oportunidades</a:t>
            </a:r>
            <a:r>
              <a:rPr lang="en-US" sz="2200" dirty="0">
                <a:latin typeface="+mj-lt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</a:rPr>
              <a:t>Consider child labor an expression of poverty, so emphasize ending poverty generally, rather than child labor directly (a traditional World Bank approach, now modified)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</a:rPr>
              <a:t>If child labor is inevitable in the short run, regulate it to protect children, and to provide support services for working children (“UNICEF approach”)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</a:rPr>
              <a:t>Ban child labor; or if impossible, ban child labor in its most abusive forms (ILO approach; </a:t>
            </a:r>
            <a:r>
              <a:rPr lang="en-IN" altLang="ja-JP" sz="2200" dirty="0">
                <a:latin typeface="+mj-lt"/>
              </a:rPr>
              <a:t>“</a:t>
            </a:r>
            <a:r>
              <a:rPr lang="en-US" sz="2200" dirty="0">
                <a:latin typeface="+mj-lt"/>
              </a:rPr>
              <a:t>Worst Forms of Child Labor Convention</a:t>
            </a:r>
            <a:r>
              <a:rPr lang="en-IN" altLang="ja-JP" sz="2200" dirty="0">
                <a:latin typeface="+mj-lt"/>
              </a:rPr>
              <a:t>”</a:t>
            </a:r>
            <a:r>
              <a:rPr lang="en-US" sz="2200" dirty="0">
                <a:latin typeface="+mj-lt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</a:rPr>
              <a:t>Activist approach: trade sanctions</a:t>
            </a:r>
          </a:p>
          <a:p>
            <a:pPr lvl="1"/>
            <a:r>
              <a:rPr lang="en-US" sz="1800" dirty="0">
                <a:latin typeface="+mj-lt"/>
              </a:rPr>
              <a:t>Concerns: Sanctions could backfire when the result is that children shift to informal sector; and if modern sector growth slows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D74571-64FD-6841-B225-A1167ED1E738}"/>
              </a:ext>
            </a:extLst>
          </p:cNvPr>
          <p:cNvSpPr txBox="1"/>
          <p:nvPr/>
        </p:nvSpPr>
        <p:spPr>
          <a:xfrm>
            <a:off x="-1267691" y="415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27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sz="2800"/>
              <a:t>8.4 The Gender Gap: Discrimination in Education and Health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/>
        <p:txBody>
          <a:bodyPr rIns="91440"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000" dirty="0"/>
              <a:t>Young females receive less education than young males in nearly every low and lower-middle income developing country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000" dirty="0"/>
              <a:t>Closing the educational gender gap is important because:</a:t>
            </a:r>
          </a:p>
          <a:p>
            <a:pPr marL="685800" lvl="1" indent="-342900" eaLnBrk="1" hangingPunct="1">
              <a:buFont typeface="Arial" panose="020B0604020202020204" pitchFamily="34" charset="0"/>
              <a:buChar char="•"/>
            </a:pPr>
            <a:r>
              <a:rPr lang="en-US" sz="2000" dirty="0"/>
              <a:t>The social rate of return on women</a:t>
            </a:r>
            <a:r>
              <a:rPr lang="ja-JP" altLang="en-US" sz="2000" dirty="0"/>
              <a:t>’</a:t>
            </a:r>
            <a:r>
              <a:rPr lang="en-US" sz="2000" dirty="0"/>
              <a:t>s education is higher than that of men in developing countries</a:t>
            </a:r>
          </a:p>
          <a:p>
            <a:pPr marL="685800" lvl="1" indent="-342900" eaLnBrk="1" hangingPunct="1">
              <a:buFont typeface="Arial" panose="020B0604020202020204" pitchFamily="34" charset="0"/>
              <a:buChar char="•"/>
            </a:pPr>
            <a:r>
              <a:rPr lang="en-US" sz="2000" dirty="0"/>
              <a:t>Education for women increases productivity, lowers fertility</a:t>
            </a:r>
          </a:p>
          <a:p>
            <a:pPr marL="685800" lvl="1" indent="-342900" eaLnBrk="1" hangingPunct="1">
              <a:buFont typeface="Arial" panose="020B0604020202020204" pitchFamily="34" charset="0"/>
              <a:buChar char="•"/>
            </a:pPr>
            <a:r>
              <a:rPr lang="en-US" sz="2000" dirty="0"/>
              <a:t>Educated mothers have a multiplier impact on future generations</a:t>
            </a:r>
          </a:p>
          <a:p>
            <a:pPr marL="685800" lvl="1" indent="-342900" eaLnBrk="1" hangingPunct="1">
              <a:buFont typeface="Arial" panose="020B0604020202020204" pitchFamily="34" charset="0"/>
              <a:buChar char="•"/>
            </a:pPr>
            <a:r>
              <a:rPr lang="en-US" sz="2000" dirty="0"/>
              <a:t>Education can break the vicious cycle of poverty and inadequate schooling for women</a:t>
            </a:r>
          </a:p>
          <a:p>
            <a:pPr marL="685800" lvl="1" indent="-342900" eaLnBrk="1" hangingPunct="1">
              <a:buFont typeface="Arial" panose="020B0604020202020204" pitchFamily="34" charset="0"/>
              <a:buChar char="•"/>
            </a:pPr>
            <a:r>
              <a:rPr lang="en-US" sz="2000" dirty="0"/>
              <a:t>Good news: </a:t>
            </a:r>
            <a:r>
              <a:rPr lang="en-US" sz="2000" dirty="0">
                <a:latin typeface="+mj-lt"/>
                <a:ea typeface="ＭＳ Ｐゴシック" charset="0"/>
                <a:cs typeface="ＭＳ Ｐゴシック" charset="0"/>
              </a:rPr>
              <a:t>Parity being approached, progress in every developing region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3523A-1789-EEC8-3D7A-6D06386F7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39678"/>
            <a:ext cx="7886700" cy="558797"/>
          </a:xfrm>
        </p:spPr>
        <p:txBody>
          <a:bodyPr>
            <a:normAutofit/>
          </a:bodyPr>
          <a:lstStyle/>
          <a:p>
            <a:r>
              <a:rPr lang="en-US" sz="3200" dirty="0"/>
              <a:t>Youth literacy rates (18-24), 2024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E7126-67A7-378B-01BF-476B28AB7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7E707-3FFC-0D40-A102-B55B3877702A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E886E0-B4A2-5E76-22E5-E9972FF05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348318"/>
            <a:ext cx="6934200" cy="500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71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sz="2800"/>
              <a:t>8.4 The Gender Gap: Discrimination in Education and Health (cont</a:t>
            </a:r>
            <a:r>
              <a:rPr lang="ja-JP" altLang="en-US" sz="2800"/>
              <a:t>’</a:t>
            </a:r>
            <a:r>
              <a:rPr lang="en-US" sz="2800"/>
              <a:t>d)</a:t>
            </a:r>
            <a:endParaRPr lang="en-US" sz="2400"/>
          </a:p>
        </p:txBody>
      </p:sp>
      <p:sp>
        <p:nvSpPr>
          <p:cNvPr id="28677" name="Rectangle 3"/>
          <p:cNvSpPr>
            <a:spLocks noGrp="1" noChangeArrowheads="1"/>
          </p:cNvSpPr>
          <p:nvPr>
            <p:ph idx="1"/>
          </p:nvPr>
        </p:nvSpPr>
        <p:spPr/>
        <p:txBody>
          <a:bodyPr rIns="91440"/>
          <a:lstStyle/>
          <a:p>
            <a:pPr eaLnBrk="1" hangingPunct="1"/>
            <a:r>
              <a:rPr lang="en-US" sz="2400" dirty="0"/>
              <a:t>Consequences of gender bias in health and education</a:t>
            </a:r>
          </a:p>
          <a:p>
            <a:pPr lvl="1" eaLnBrk="1" hangingPunct="1"/>
            <a:r>
              <a:rPr lang="en-US" sz="2400" dirty="0"/>
              <a:t>Economic incentives and their cultural setting</a:t>
            </a:r>
          </a:p>
          <a:p>
            <a:pPr lvl="1" eaLnBrk="1" hangingPunct="1"/>
            <a:r>
              <a:rPr lang="ja-JP" altLang="en-US" sz="2400" dirty="0"/>
              <a:t>“</a:t>
            </a:r>
            <a:r>
              <a:rPr lang="en-US" sz="2400" dirty="0"/>
              <a:t>Missing Women</a:t>
            </a:r>
            <a:r>
              <a:rPr lang="ja-JP" altLang="en-US" sz="2400" dirty="0"/>
              <a:t>”</a:t>
            </a:r>
            <a:r>
              <a:rPr lang="en-US" sz="2400" dirty="0"/>
              <a:t> mystery in Asia</a:t>
            </a:r>
          </a:p>
          <a:p>
            <a:pPr lvl="1" eaLnBrk="1" hangingPunct="1"/>
            <a:endParaRPr lang="en-US" sz="2400" dirty="0">
              <a:latin typeface="+mj-lt"/>
            </a:endParaRPr>
          </a:p>
          <a:p>
            <a:pPr marL="88900" lvl="1" indent="-88900" eaLnBrk="1" hangingPunct="1"/>
            <a:r>
              <a:rPr lang="en-US" sz="2400" dirty="0">
                <a:latin typeface="+mj-lt"/>
              </a:rPr>
              <a:t>Increases in family income does not always lead to better health and education</a:t>
            </a:r>
          </a:p>
          <a:p>
            <a:pPr lvl="1" eaLnBrk="1" hangingPunct="1"/>
            <a:endParaRPr lang="en-US" sz="2400" dirty="0"/>
          </a:p>
          <a:p>
            <a:pPr marL="457200" lvl="1" indent="0" eaLnBrk="1" hangingPunct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6"/>
            <a:ext cx="7886700" cy="501583"/>
          </a:xfrm>
        </p:spPr>
        <p:txBody>
          <a:bodyPr anchor="ctr">
            <a:noAutofit/>
          </a:bodyPr>
          <a:lstStyle/>
          <a:p>
            <a:pPr algn="l"/>
            <a:r>
              <a:rPr lang="en-US" sz="2400" dirty="0"/>
              <a:t>Figure 8.6</a:t>
            </a:r>
            <a:br>
              <a:rPr lang="en-US" sz="2400" dirty="0"/>
            </a:br>
            <a:r>
              <a:rPr lang="en-US" sz="2400" dirty="0"/>
              <a:t>Estimated Percentage of Women “Missing”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8510" y="6080760"/>
            <a:ext cx="4145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/>
              <a:t>Source:</a:t>
            </a:r>
            <a:r>
              <a:rPr lang="en-US" sz="800" dirty="0"/>
              <a:t> United Nations, Department of Economic and Social Affairs, Population  Division (2017)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30" y="1371600"/>
            <a:ext cx="8034491" cy="446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70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4"/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693736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The “Missing Women” Crisis</a:t>
            </a:r>
          </a:p>
        </p:txBody>
      </p:sp>
      <p:sp>
        <p:nvSpPr>
          <p:cNvPr id="28674" name="Rectangle 5"/>
          <p:cNvSpPr>
            <a:spLocks noGrp="1" noChangeArrowheads="1"/>
          </p:cNvSpPr>
          <p:nvPr>
            <p:ph idx="1"/>
          </p:nvPr>
        </p:nvSpPr>
        <p:spPr>
          <a:xfrm>
            <a:off x="628650" y="1143000"/>
            <a:ext cx="7886700" cy="4656138"/>
          </a:xfrm>
        </p:spPr>
        <p:txBody>
          <a:bodyPr rIns="91440">
            <a:no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ＭＳ Ｐゴシック" charset="0"/>
                <a:cs typeface="ＭＳ Ｐゴシック" charset="0"/>
              </a:rPr>
              <a:t>Research has concluded that in Asia at least 100 million women are “</a:t>
            </a:r>
            <a:r>
              <a:rPr lang="en-US" altLang="ja-JP" sz="2400" dirty="0">
                <a:latin typeface="+mj-lt"/>
                <a:ea typeface="ＭＳ Ｐゴシック" charset="0"/>
                <a:cs typeface="ＭＳ Ｐゴシック" charset="0"/>
              </a:rPr>
              <a:t>missing</a:t>
            </a:r>
            <a:r>
              <a:rPr lang="en-US" sz="2400" dirty="0">
                <a:latin typeface="+mj-lt"/>
                <a:ea typeface="ＭＳ Ｐゴシック" charset="0"/>
                <a:cs typeface="ＭＳ Ｐゴシック" charset="0"/>
              </a:rPr>
              <a:t>”…</a:t>
            </a:r>
            <a:endParaRPr lang="en-US" altLang="ja-JP" sz="2400" dirty="0">
              <a:latin typeface="+mj-lt"/>
              <a:ea typeface="ＭＳ Ｐゴシック" charset="0"/>
              <a:cs typeface="ＭＳ Ｐゴシック" charset="0"/>
            </a:endParaRP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+mj-lt"/>
                <a:ea typeface="ＭＳ Ｐゴシック" charset="0"/>
                <a:cs typeface="ＭＳ Ｐゴシック" charset="0"/>
              </a:rPr>
              <a:t>Update: </a:t>
            </a:r>
            <a:r>
              <a:rPr lang="en-US" altLang="ja-JP" sz="2000" dirty="0" err="1">
                <a:latin typeface="+mj-lt"/>
                <a:ea typeface="ＭＳ Ｐゴシック" charset="0"/>
                <a:cs typeface="ＭＳ Ｐゴシック" charset="0"/>
              </a:rPr>
              <a:t>Bongaarts</a:t>
            </a:r>
            <a:r>
              <a:rPr lang="en-US" altLang="ja-JP" sz="2000" dirty="0">
                <a:latin typeface="+mj-lt"/>
                <a:ea typeface="ＭＳ Ｐゴシック" charset="0"/>
                <a:cs typeface="ＭＳ Ｐゴシック" charset="0"/>
              </a:rPr>
              <a:t> and </a:t>
            </a:r>
            <a:r>
              <a:rPr lang="en-US" altLang="ja-JP" sz="2000" dirty="0" err="1">
                <a:latin typeface="+mj-lt"/>
                <a:ea typeface="ＭＳ Ｐゴシック" charset="0"/>
                <a:cs typeface="ＭＳ Ｐゴシック" charset="0"/>
              </a:rPr>
              <a:t>Guilmoto</a:t>
            </a:r>
            <a:r>
              <a:rPr lang="en-US" altLang="ja-JP" sz="2000" dirty="0">
                <a:latin typeface="+mj-lt"/>
                <a:ea typeface="ＭＳ Ｐゴシック" charset="0"/>
                <a:cs typeface="ＭＳ Ｐゴシック" charset="0"/>
              </a:rPr>
              <a:t> 2015: 126 million missing globally; numbers still rising, projected to reach 150m by 2035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ＭＳ Ｐゴシック" charset="0"/>
                <a:cs typeface="ＭＳ Ｐゴシック" charset="0"/>
              </a:rPr>
              <a:t>…If gender ratios were closer to normal levels based on biology, comparing regions such as Europe, North America and Latin America 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ea typeface="ＭＳ Ｐゴシック" charset="0"/>
                <a:cs typeface="ＭＳ Ｐゴシック" charset="0"/>
              </a:rPr>
              <a:t>That is a minimum number of additional women who would be alive in Asia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ＭＳ Ｐゴシック" charset="0"/>
                <a:cs typeface="ＭＳ Ｐゴシック" charset="0"/>
              </a:rPr>
              <a:t>Some women are also missing in Africa, but a much smaller proportion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ea typeface="ＭＳ Ｐゴシック" charset="0"/>
                <a:cs typeface="ＭＳ Ｐゴシック" charset="0"/>
              </a:rPr>
              <a:t>Reasons include inferior medical care for girls (postnatal factors), and gender selective abortion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(prenatal selection) </a:t>
            </a:r>
            <a:r>
              <a:rPr lang="en-US" sz="2400" dirty="0">
                <a:latin typeface="+mj-lt"/>
                <a:ea typeface="ＭＳ Ｐゴシック" charset="0"/>
                <a:cs typeface="ＭＳ Ｐゴシック" charset="0"/>
              </a:rPr>
              <a:t>or even female infanticide</a:t>
            </a:r>
          </a:p>
          <a:p>
            <a:pPr eaLnBrk="1" hangingPunct="1"/>
            <a:endParaRPr lang="en-US" sz="2000" dirty="0">
              <a:latin typeface="+mj-lt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2000" dirty="0">
              <a:latin typeface="+mj-lt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2000" dirty="0">
              <a:latin typeface="+mj-lt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181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dirty="0"/>
              <a:t>8.5 Educational Systems and Development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idx="1"/>
          </p:nvPr>
        </p:nvSpPr>
        <p:spPr/>
        <p:txBody>
          <a:bodyPr rIns="9144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Educational supply and demand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Social versus private benefits and costs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Distribution of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Education, inequality, and poverty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Education, Internal Migration, and the Brain Drain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40553"/>
            <a:ext cx="7886700" cy="1006474"/>
          </a:xfrm>
        </p:spPr>
        <p:txBody>
          <a:bodyPr anchor="t"/>
          <a:lstStyle/>
          <a:p>
            <a:pPr eaLnBrk="1" hangingPunct="1"/>
            <a:r>
              <a:rPr lang="en-US" sz="2400" dirty="0"/>
              <a:t>Figure 8.6  </a:t>
            </a:r>
            <a:r>
              <a:rPr lang="en-US" sz="2400" b="0" dirty="0"/>
              <a:t>Private versus Social Benefits and Costs of Education: An Illustration</a:t>
            </a:r>
            <a:endParaRPr lang="en-US" sz="2000" dirty="0"/>
          </a:p>
        </p:txBody>
      </p:sp>
      <p:pic>
        <p:nvPicPr>
          <p:cNvPr id="2" name="Picture 1" descr="fig08_06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219200"/>
            <a:ext cx="5003574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US" dirty="0"/>
              <a:t>8.5 Educational Systems and Development (cont’d)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idx="1"/>
          </p:nvPr>
        </p:nvSpPr>
        <p:spPr/>
        <p:txBody>
          <a:bodyPr rIns="91440"/>
          <a:lstStyle/>
          <a:p>
            <a:pPr eaLnBrk="1" hangingPunct="1"/>
            <a:r>
              <a:rPr lang="en-US" dirty="0"/>
              <a:t>Distribution of Education</a:t>
            </a:r>
          </a:p>
          <a:p>
            <a:pPr lvl="1" eaLnBrk="1" hangingPunct="1"/>
            <a:r>
              <a:rPr lang="en-US" dirty="0"/>
              <a:t>Lorenz curves for the distribution of education</a:t>
            </a:r>
          </a:p>
          <a:p>
            <a:pPr eaLnBrk="1" hangingPunct="1"/>
            <a:r>
              <a:rPr lang="en-US" dirty="0"/>
              <a:t>Education, Inequality, and Poverty</a:t>
            </a:r>
          </a:p>
          <a:p>
            <a:pPr lvl="1" eaLnBrk="1" hangingPunct="1"/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 algn="l" eaLnBrk="1" hangingPunct="1"/>
            <a:r>
              <a:rPr lang="en-US" dirty="0"/>
              <a:t>Figure 8.7</a:t>
            </a:r>
            <a:br>
              <a:rPr lang="en-US" dirty="0"/>
            </a:br>
            <a:r>
              <a:rPr lang="en-US" dirty="0"/>
              <a:t>Lorenz Curves for Education in India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358" y="1495387"/>
            <a:ext cx="4947284" cy="44707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8510" y="6080760"/>
            <a:ext cx="55451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/>
              <a:t>Source:</a:t>
            </a:r>
            <a:r>
              <a:rPr lang="en-US" sz="800" dirty="0"/>
              <a:t> https://www.epdc.org/epdc-data-points/epdc-spotlight-india; Data are based on the 2006 DHS India household dataset.</a:t>
            </a:r>
          </a:p>
        </p:txBody>
      </p:sp>
    </p:spTree>
    <p:extLst>
      <p:ext uri="{BB962C8B-B14F-4D97-AF65-F5344CB8AC3E}">
        <p14:creationId xmlns:p14="http://schemas.microsoft.com/office/powerpoint/2010/main" val="102110652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RMIT">
  <a:themeElements>
    <a:clrScheme name="Custom 1">
      <a:dk1>
        <a:srgbClr val="000054"/>
      </a:dk1>
      <a:lt1>
        <a:srgbClr val="FFFFFF"/>
      </a:lt1>
      <a:dk2>
        <a:srgbClr val="000054"/>
      </a:dk2>
      <a:lt2>
        <a:srgbClr val="FFFFFF"/>
      </a:lt2>
      <a:accent1>
        <a:srgbClr val="00AAFF"/>
      </a:accent1>
      <a:accent2>
        <a:srgbClr val="AAD75F"/>
      </a:accent2>
      <a:accent3>
        <a:srgbClr val="AA0082"/>
      </a:accent3>
      <a:accent4>
        <a:srgbClr val="FC9147"/>
      </a:accent4>
      <a:accent5>
        <a:srgbClr val="5B9BD5"/>
      </a:accent5>
      <a:accent6>
        <a:srgbClr val="C864C8"/>
      </a:accent6>
      <a:hlink>
        <a:srgbClr val="0078FF"/>
      </a:hlink>
      <a:folHlink>
        <a:srgbClr val="3F99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RMIT" id="{4F7ABAF9-98C5-4651-9492-AA584EF76DAB}" vid="{D1330378-FF0B-4128-B9AA-12E1766DE17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1b52b3a1-dbcb-41fb-a452-370cf542753f}" enabled="1" method="Privileged" siteId="{d1323671-cdbe-4417-b4d4-bdb24b51316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ThemeRMIT</Template>
  <TotalTime>2550</TotalTime>
  <Words>1092</Words>
  <Application>Microsoft Macintosh PowerPoint</Application>
  <PresentationFormat>On-screen Show (4:3)</PresentationFormat>
  <Paragraphs>99</Paragraphs>
  <Slides>21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ＭＳ Ｐゴシック</vt:lpstr>
      <vt:lpstr>Arial</vt:lpstr>
      <vt:lpstr>Calibri</vt:lpstr>
      <vt:lpstr>Times New Roman</vt:lpstr>
      <vt:lpstr>Verdana</vt:lpstr>
      <vt:lpstr>ThemeRMIT</vt:lpstr>
      <vt:lpstr>Equation</vt:lpstr>
      <vt:lpstr>  ECON 1259 Development Economics      Lecture 7:  Human Capital: Health and Education in Economic Development</vt:lpstr>
      <vt:lpstr>Learning objectives</vt:lpstr>
      <vt:lpstr>8.1 The Central Roles of Education and Health</vt:lpstr>
      <vt:lpstr>Education and Health as Joint Investments for Development</vt:lpstr>
      <vt:lpstr>Improving Health and Education: Increasing Incomes Is Not Sufficient</vt:lpstr>
      <vt:lpstr>8.2 Investing in Education and Health: The Human Capital Approach</vt:lpstr>
      <vt:lpstr>Figure 8.1  Age-Earnings Profiles by Level of Education: Venezuela</vt:lpstr>
      <vt:lpstr>Figure 8.2  Financial Trade-Offs in the Decision to Continue in School</vt:lpstr>
      <vt:lpstr>Algebraic version of the schooling decision diagram </vt:lpstr>
      <vt:lpstr>Table 8.1  Returns to Investment in Education by Level, Regional Averages (%)</vt:lpstr>
      <vt:lpstr>8.3 Child Labor</vt:lpstr>
      <vt:lpstr>Other approaches to child labor policy</vt:lpstr>
      <vt:lpstr>8.4 The Gender Gap: Discrimination in Education and Health</vt:lpstr>
      <vt:lpstr>Youth literacy rates (18-24), 2024 </vt:lpstr>
      <vt:lpstr>8.4 The Gender Gap: Discrimination in Education and Health (cont’d)</vt:lpstr>
      <vt:lpstr>Figure 8.6 Estimated Percentage of Women “Missing”</vt:lpstr>
      <vt:lpstr>The “Missing Women” Crisis</vt:lpstr>
      <vt:lpstr>8.5 Educational Systems and Development</vt:lpstr>
      <vt:lpstr>Figure 8.6  Private versus Social Benefits and Costs of Education: An Illustration</vt:lpstr>
      <vt:lpstr>8.5 Educational Systems and Development (cont’d)</vt:lpstr>
      <vt:lpstr>Figure 8.7 Lorenz Curves for Education in India</vt:lpstr>
    </vt:vector>
  </TitlesOfParts>
  <Company>Copyright ©2015 Pearson Education, Inc. All rights reserved.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</dc:title>
  <dc:subject>Economic Development, 12e</dc:subject>
  <dc:creator>Todaro, Smith</dc:creator>
  <cp:lastModifiedBy>Simon Feeny</cp:lastModifiedBy>
  <cp:revision>76</cp:revision>
  <dcterms:created xsi:type="dcterms:W3CDTF">2013-04-22T16:46:23Z</dcterms:created>
  <dcterms:modified xsi:type="dcterms:W3CDTF">2026-04-15T06:04:17Z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c3d088b-6243-4963-a2e2-8b321ab7f8fc_Enabled">
    <vt:lpwstr>true</vt:lpwstr>
  </property>
  <property fmtid="{D5CDD505-2E9C-101B-9397-08002B2CF9AE}" pid="3" name="MSIP_Label_8c3d088b-6243-4963-a2e2-8b321ab7f8fc_SetDate">
    <vt:lpwstr>2021-09-03T06:35:09Z</vt:lpwstr>
  </property>
  <property fmtid="{D5CDD505-2E9C-101B-9397-08002B2CF9AE}" pid="4" name="MSIP_Label_8c3d088b-6243-4963-a2e2-8b321ab7f8fc_Method">
    <vt:lpwstr>Privileged</vt:lpwstr>
  </property>
  <property fmtid="{D5CDD505-2E9C-101B-9397-08002B2CF9AE}" pid="5" name="MSIP_Label_8c3d088b-6243-4963-a2e2-8b321ab7f8fc_Name">
    <vt:lpwstr>Trusted</vt:lpwstr>
  </property>
  <property fmtid="{D5CDD505-2E9C-101B-9397-08002B2CF9AE}" pid="6" name="MSIP_Label_8c3d088b-6243-4963-a2e2-8b321ab7f8fc_SiteId">
    <vt:lpwstr>d1323671-cdbe-4417-b4d4-bdb24b51316b</vt:lpwstr>
  </property>
  <property fmtid="{D5CDD505-2E9C-101B-9397-08002B2CF9AE}" pid="7" name="MSIP_Label_8c3d088b-6243-4963-a2e2-8b321ab7f8fc_ActionId">
    <vt:lpwstr>dca2f7c2-5b89-48bc-bcd7-604232c8944c</vt:lpwstr>
  </property>
  <property fmtid="{D5CDD505-2E9C-101B-9397-08002B2CF9AE}" pid="8" name="MSIP_Label_8c3d088b-6243-4963-a2e2-8b321ab7f8fc_ContentBits">
    <vt:lpwstr>1</vt:lpwstr>
  </property>
</Properties>
</file>